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310" r:id="rId3"/>
    <p:sldId id="311"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Lst>
  <p:sldSz cx="12192635" cy="685863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刘付观生" initials="刘付观生" lastIdx="3" clrIdx="0"/>
  <p:cmAuthor id="1" name="liufuguansheng" initials="liufu" lastIdx="1" clrIdx="1"/>
  <p:cmAuthor id="2" name="作者" initials="A" lastIdx="0" clrIdx="1"/>
  <p:cmAuthor id="3" name="IT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notesMaster" Target="notesMasters/notesMaster1.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911" y="1143000"/>
            <a:ext cx="5486178"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9D0FD-6CBA-4812-B7D3-AE2EE11F0D29}"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image" Target="../media/image4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picture 546"/>
          <p:cNvPicPr>
            <a:picLocks noChangeAspect="1"/>
          </p:cNvPicPr>
          <p:nvPr/>
        </p:nvPicPr>
        <p:blipFill>
          <a:blip r:embed="rId1"/>
          <a:stretch>
            <a:fillRect/>
          </a:stretch>
        </p:blipFill>
        <p:spPr>
          <a:xfrm rot="21600000">
            <a:off x="0" y="0"/>
            <a:ext cx="12192000" cy="6858000"/>
          </a:xfrm>
          <a:prstGeom prst="rect">
            <a:avLst/>
          </a:prstGeom>
        </p:spPr>
      </p:pic>
      <p:sp>
        <p:nvSpPr>
          <p:cNvPr id="548" name="textbox 548"/>
          <p:cNvSpPr/>
          <p:nvPr/>
        </p:nvSpPr>
        <p:spPr>
          <a:xfrm>
            <a:off x="4061561" y="1844700"/>
            <a:ext cx="3658870" cy="1067435"/>
          </a:xfrm>
          <a:prstGeom prst="rect">
            <a:avLst/>
          </a:prstGeom>
        </p:spPr>
        <p:txBody>
          <a:bodyPr vert="horz" wrap="square" lIns="0" tIns="0" rIns="0" bIns="0"/>
          <a:lstStyle/>
          <a:p>
            <a:pPr algn="l" rtl="0" eaLnBrk="0">
              <a:lnSpc>
                <a:spcPct val="104000"/>
              </a:lnSpc>
            </a:pPr>
            <a:endParaRPr lang="en-US" altLang="en-US" sz="100" dirty="0"/>
          </a:p>
          <a:p>
            <a:pPr marL="12700" algn="l" rtl="0" eaLnBrk="0">
              <a:lnSpc>
                <a:spcPct val="96000"/>
              </a:lnSpc>
              <a:spcBef>
                <a:spcPts val="0"/>
              </a:spcBef>
            </a:pPr>
            <a:r>
              <a:rPr sz="7100" b="1" kern="0" spc="10" dirty="0">
                <a:solidFill>
                  <a:srgbClr val="FFFFFF">
                    <a:alpha val="100000"/>
                  </a:srgbClr>
                </a:solidFill>
                <a:latin typeface="宋体"/>
                <a:ea typeface="宋体"/>
                <a:cs typeface="宋体"/>
              </a:rPr>
              <a:t>城市计算</a:t>
            </a:r>
            <a:endParaRPr lang="en-US" altLang="en-US" sz="7100" dirty="0"/>
          </a:p>
        </p:txBody>
      </p:sp>
      <p:sp>
        <p:nvSpPr>
          <p:cNvPr id="550" name="textbox 550"/>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P56</a:t>
            </a:r>
            <a:endParaRPr lang="en-US" alt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 name="picture 656"/>
          <p:cNvPicPr>
            <a:picLocks noChangeAspect="1"/>
          </p:cNvPicPr>
          <p:nvPr/>
        </p:nvPicPr>
        <p:blipFill>
          <a:blip r:embed="rId1"/>
          <a:stretch>
            <a:fillRect/>
          </a:stretch>
        </p:blipFill>
        <p:spPr>
          <a:xfrm rot="21600000">
            <a:off x="0" y="0"/>
            <a:ext cx="12192000" cy="6858000"/>
          </a:xfrm>
          <a:prstGeom prst="rect">
            <a:avLst/>
          </a:prstGeom>
        </p:spPr>
      </p:pic>
      <p:sp>
        <p:nvSpPr>
          <p:cNvPr id="658" name="textbox 658"/>
          <p:cNvSpPr/>
          <p:nvPr/>
        </p:nvSpPr>
        <p:spPr>
          <a:xfrm>
            <a:off x="1632687" y="288073"/>
            <a:ext cx="9666605" cy="603250"/>
          </a:xfrm>
          <a:prstGeom prst="rect">
            <a:avLst/>
          </a:prstGeom>
        </p:spPr>
        <p:txBody>
          <a:bodyPr vert="horz" wrap="square" lIns="0" tIns="0" rIns="0" bIns="0"/>
          <a:lstStyle/>
          <a:p>
            <a:pPr algn="l" rtl="0" eaLnBrk="0">
              <a:lnSpc>
                <a:spcPct val="90000"/>
              </a:lnSpc>
            </a:pPr>
            <a:endParaRPr lang="en-US" altLang="en-US" sz="100" dirty="0"/>
          </a:p>
          <a:p>
            <a:pPr algn="r" rtl="0" eaLnBrk="0">
              <a:lnSpc>
                <a:spcPct val="97000"/>
              </a:lnSpc>
            </a:pPr>
            <a:r>
              <a:rPr sz="3900" b="1" kern="0" spc="-30" dirty="0">
                <a:solidFill>
                  <a:srgbClr val="FFFFFF">
                    <a:alpha val="100000"/>
                  </a:srgbClr>
                </a:solidFill>
                <a:latin typeface="宋体"/>
                <a:ea typeface="宋体"/>
                <a:cs typeface="宋体"/>
              </a:rPr>
              <a:t>城市空间规划数字化平台（三维复杂运算）</a:t>
            </a:r>
            <a:endParaRPr lang="en-US" altLang="en-US" sz="3900" dirty="0"/>
          </a:p>
        </p:txBody>
      </p:sp>
      <p:sp>
        <p:nvSpPr>
          <p:cNvPr id="660" name="textbox 660"/>
          <p:cNvSpPr/>
          <p:nvPr/>
        </p:nvSpPr>
        <p:spPr>
          <a:xfrm>
            <a:off x="10256901" y="3158337"/>
            <a:ext cx="1160780" cy="558165"/>
          </a:xfrm>
          <a:prstGeom prst="rect">
            <a:avLst/>
          </a:prstGeom>
        </p:spPr>
        <p:txBody>
          <a:bodyPr vert="horz" wrap="square" lIns="0" tIns="0" rIns="0" bIns="0"/>
          <a:lstStyle/>
          <a:p>
            <a:pPr algn="l" rtl="0" eaLnBrk="0">
              <a:lnSpc>
                <a:spcPct val="75000"/>
              </a:lnSpc>
            </a:pPr>
            <a:endParaRPr lang="en-US" altLang="en-US" sz="100" dirty="0"/>
          </a:p>
          <a:p>
            <a:pPr marL="356870" indent="-344170" algn="l" rtl="0" eaLnBrk="0">
              <a:lnSpc>
                <a:spcPct val="103000"/>
              </a:lnSpc>
            </a:pPr>
            <a:r>
              <a:rPr sz="1700" kern="0" spc="80" dirty="0">
                <a:solidFill>
                  <a:srgbClr val="FFFFFF">
                    <a:alpha val="100000"/>
                  </a:srgbClr>
                </a:solidFill>
                <a:latin typeface="宋体"/>
                <a:ea typeface="宋体"/>
                <a:cs typeface="宋体"/>
              </a:rPr>
              <a:t>施工图多图</a:t>
            </a:r>
            <a:r>
              <a:rPr sz="1700" kern="0" spc="20" dirty="0">
                <a:solidFill>
                  <a:srgbClr val="FFFFFF">
                    <a:alpha val="100000"/>
                  </a:srgbClr>
                </a:solidFill>
                <a:latin typeface="宋体"/>
                <a:ea typeface="宋体"/>
                <a:cs typeface="宋体"/>
              </a:rPr>
              <a:t> </a:t>
            </a:r>
            <a:r>
              <a:rPr sz="1700" kern="0" spc="50" dirty="0">
                <a:solidFill>
                  <a:srgbClr val="FFFFFF">
                    <a:alpha val="100000"/>
                  </a:srgbClr>
                </a:solidFill>
                <a:latin typeface="宋体"/>
                <a:ea typeface="宋体"/>
                <a:cs typeface="宋体"/>
              </a:rPr>
              <a:t>联审</a:t>
            </a:r>
            <a:endParaRPr lang="en-US" altLang="en-US" sz="1700" dirty="0"/>
          </a:p>
        </p:txBody>
      </p:sp>
      <p:sp>
        <p:nvSpPr>
          <p:cNvPr id="662" name="textbox 662"/>
          <p:cNvSpPr/>
          <p:nvPr/>
        </p:nvSpPr>
        <p:spPr>
          <a:xfrm>
            <a:off x="10256901" y="4504537"/>
            <a:ext cx="1160780" cy="558165"/>
          </a:xfrm>
          <a:prstGeom prst="rect">
            <a:avLst/>
          </a:prstGeom>
        </p:spPr>
        <p:txBody>
          <a:bodyPr vert="horz" wrap="square" lIns="0" tIns="0" rIns="0" bIns="0"/>
          <a:lstStyle/>
          <a:p>
            <a:pPr algn="l" rtl="0" eaLnBrk="0">
              <a:lnSpc>
                <a:spcPct val="75000"/>
              </a:lnSpc>
            </a:pPr>
            <a:endParaRPr lang="en-US" altLang="en-US" sz="100" dirty="0"/>
          </a:p>
          <a:p>
            <a:pPr marL="241300" indent="-228600" algn="l" rtl="0" eaLnBrk="0">
              <a:lnSpc>
                <a:spcPct val="103000"/>
              </a:lnSpc>
            </a:pPr>
            <a:r>
              <a:rPr sz="1700" kern="0" spc="80" dirty="0">
                <a:solidFill>
                  <a:srgbClr val="FFFFFF">
                    <a:alpha val="100000"/>
                  </a:srgbClr>
                </a:solidFill>
                <a:latin typeface="宋体"/>
                <a:ea typeface="宋体"/>
                <a:cs typeface="宋体"/>
              </a:rPr>
              <a:t>施工环节规</a:t>
            </a:r>
            <a:r>
              <a:rPr sz="1700" kern="0" spc="20" dirty="0">
                <a:solidFill>
                  <a:srgbClr val="FFFFFF">
                    <a:alpha val="100000"/>
                  </a:srgbClr>
                </a:solidFill>
                <a:latin typeface="宋体"/>
                <a:ea typeface="宋体"/>
                <a:cs typeface="宋体"/>
              </a:rPr>
              <a:t> </a:t>
            </a:r>
            <a:r>
              <a:rPr sz="1700" kern="0" spc="70" dirty="0">
                <a:solidFill>
                  <a:srgbClr val="FFFFFF">
                    <a:alpha val="100000"/>
                  </a:srgbClr>
                </a:solidFill>
                <a:latin typeface="宋体"/>
                <a:ea typeface="宋体"/>
                <a:cs typeface="宋体"/>
              </a:rPr>
              <a:t>划核实</a:t>
            </a:r>
            <a:endParaRPr lang="en-US" altLang="en-US" sz="1700" dirty="0"/>
          </a:p>
        </p:txBody>
      </p:sp>
      <p:sp>
        <p:nvSpPr>
          <p:cNvPr id="664" name="textbox 664"/>
          <p:cNvSpPr/>
          <p:nvPr/>
        </p:nvSpPr>
        <p:spPr>
          <a:xfrm>
            <a:off x="961415" y="3158337"/>
            <a:ext cx="1159510" cy="557530"/>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1700" kern="0" spc="80" dirty="0">
                <a:solidFill>
                  <a:srgbClr val="FFFFFF">
                    <a:alpha val="100000"/>
                  </a:srgbClr>
                </a:solidFill>
                <a:latin typeface="宋体"/>
                <a:ea typeface="宋体"/>
                <a:cs typeface="宋体"/>
              </a:rPr>
              <a:t>城市设计数</a:t>
            </a:r>
            <a:endParaRPr lang="en-US" altLang="en-US" sz="1700" dirty="0"/>
          </a:p>
          <a:p>
            <a:pPr marL="127635" algn="l" rtl="0" eaLnBrk="0">
              <a:lnSpc>
                <a:spcPct val="100000"/>
              </a:lnSpc>
              <a:spcBef>
                <a:spcPts val="105"/>
              </a:spcBef>
            </a:pPr>
            <a:r>
              <a:rPr sz="1700" kern="0" spc="70" dirty="0">
                <a:solidFill>
                  <a:srgbClr val="FFFFFF">
                    <a:alpha val="100000"/>
                  </a:srgbClr>
                </a:solidFill>
                <a:latin typeface="宋体"/>
                <a:ea typeface="宋体"/>
                <a:cs typeface="宋体"/>
              </a:rPr>
              <a:t>字化成果</a:t>
            </a:r>
            <a:endParaRPr lang="en-US" altLang="en-US" sz="1700" dirty="0"/>
          </a:p>
        </p:txBody>
      </p:sp>
      <p:sp>
        <p:nvSpPr>
          <p:cNvPr id="666" name="textbox 666"/>
          <p:cNvSpPr/>
          <p:nvPr/>
        </p:nvSpPr>
        <p:spPr>
          <a:xfrm>
            <a:off x="4810429" y="3158337"/>
            <a:ext cx="1158875" cy="558800"/>
          </a:xfrm>
          <a:prstGeom prst="rect">
            <a:avLst/>
          </a:prstGeom>
        </p:spPr>
        <p:txBody>
          <a:bodyPr vert="horz" wrap="square" lIns="0" tIns="0" rIns="0" bIns="0"/>
          <a:lstStyle/>
          <a:p>
            <a:pPr algn="l" rtl="0" eaLnBrk="0">
              <a:lnSpc>
                <a:spcPct val="81000"/>
              </a:lnSpc>
            </a:pPr>
            <a:endParaRPr lang="en-US" altLang="en-US" sz="100" dirty="0"/>
          </a:p>
          <a:p>
            <a:pPr marL="248920" indent="-236220" algn="l" rtl="0" eaLnBrk="0">
              <a:lnSpc>
                <a:spcPct val="103000"/>
              </a:lnSpc>
            </a:pPr>
            <a:r>
              <a:rPr sz="1700" kern="0" spc="80" dirty="0">
                <a:solidFill>
                  <a:srgbClr val="FFFFFF">
                    <a:alpha val="100000"/>
                  </a:srgbClr>
                </a:solidFill>
                <a:latin typeface="宋体"/>
                <a:ea typeface="宋体"/>
                <a:cs typeface="宋体"/>
              </a:rPr>
              <a:t>规划条件智</a:t>
            </a:r>
            <a:r>
              <a:rPr sz="1700" kern="0" spc="0" dirty="0">
                <a:solidFill>
                  <a:srgbClr val="FFFFFF">
                    <a:alpha val="100000"/>
                  </a:srgbClr>
                </a:solidFill>
                <a:latin typeface="宋体"/>
                <a:ea typeface="宋体"/>
                <a:cs typeface="宋体"/>
              </a:rPr>
              <a:t> </a:t>
            </a:r>
            <a:r>
              <a:rPr sz="1700" kern="0" spc="40" dirty="0">
                <a:solidFill>
                  <a:srgbClr val="FFFFFF">
                    <a:alpha val="100000"/>
                  </a:srgbClr>
                </a:solidFill>
                <a:latin typeface="宋体"/>
                <a:ea typeface="宋体"/>
                <a:cs typeface="宋体"/>
              </a:rPr>
              <a:t>能生成</a:t>
            </a:r>
            <a:endParaRPr lang="en-US" altLang="en-US" sz="1700" dirty="0"/>
          </a:p>
        </p:txBody>
      </p:sp>
      <p:sp>
        <p:nvSpPr>
          <p:cNvPr id="668" name="textbox 668"/>
          <p:cNvSpPr/>
          <p:nvPr/>
        </p:nvSpPr>
        <p:spPr>
          <a:xfrm>
            <a:off x="8584158" y="3158337"/>
            <a:ext cx="1156969" cy="558165"/>
          </a:xfrm>
          <a:prstGeom prst="rect">
            <a:avLst/>
          </a:prstGeom>
        </p:spPr>
        <p:txBody>
          <a:bodyPr vert="horz" wrap="square" lIns="0" tIns="0" rIns="0" bIns="0"/>
          <a:lstStyle/>
          <a:p>
            <a:pPr algn="l" rtl="0" eaLnBrk="0">
              <a:lnSpc>
                <a:spcPct val="75000"/>
              </a:lnSpc>
            </a:pPr>
            <a:endParaRPr lang="en-US" altLang="en-US" sz="100" dirty="0"/>
          </a:p>
          <a:p>
            <a:pPr marL="239395" indent="-226695" algn="l" rtl="0" eaLnBrk="0">
              <a:lnSpc>
                <a:spcPct val="103000"/>
              </a:lnSpc>
            </a:pPr>
            <a:r>
              <a:rPr sz="1700" kern="0" spc="70" dirty="0">
                <a:solidFill>
                  <a:srgbClr val="FFFFFF">
                    <a:alpha val="100000"/>
                  </a:srgbClr>
                </a:solidFill>
                <a:latin typeface="宋体"/>
                <a:ea typeface="宋体"/>
                <a:cs typeface="宋体"/>
              </a:rPr>
              <a:t>建筑方案精</a:t>
            </a:r>
            <a:r>
              <a:rPr sz="1700" kern="0" spc="40" dirty="0">
                <a:solidFill>
                  <a:srgbClr val="FFFFFF">
                    <a:alpha val="100000"/>
                  </a:srgbClr>
                </a:solidFill>
                <a:latin typeface="宋体"/>
                <a:ea typeface="宋体"/>
                <a:cs typeface="宋体"/>
              </a:rPr>
              <a:t> </a:t>
            </a:r>
            <a:r>
              <a:rPr sz="1700" kern="0" spc="70" dirty="0">
                <a:solidFill>
                  <a:srgbClr val="FFFFFF">
                    <a:alpha val="100000"/>
                  </a:srgbClr>
                </a:solidFill>
                <a:latin typeface="宋体"/>
                <a:ea typeface="宋体"/>
                <a:cs typeface="宋体"/>
              </a:rPr>
              <a:t>细审查</a:t>
            </a:r>
            <a:endParaRPr lang="en-US" altLang="en-US" sz="1700" dirty="0"/>
          </a:p>
        </p:txBody>
      </p:sp>
      <p:sp>
        <p:nvSpPr>
          <p:cNvPr id="670" name="textbox 670"/>
          <p:cNvSpPr/>
          <p:nvPr/>
        </p:nvSpPr>
        <p:spPr>
          <a:xfrm>
            <a:off x="6705472" y="3158337"/>
            <a:ext cx="1156335" cy="557530"/>
          </a:xfrm>
          <a:prstGeom prst="rect">
            <a:avLst/>
          </a:prstGeom>
        </p:spPr>
        <p:txBody>
          <a:bodyPr vert="horz" wrap="square" lIns="0" tIns="0" rIns="0" bIns="0"/>
          <a:lstStyle/>
          <a:p>
            <a:pPr algn="l" rtl="0" eaLnBrk="0">
              <a:lnSpc>
                <a:spcPct val="70000"/>
              </a:lnSpc>
            </a:pPr>
            <a:endParaRPr lang="en-US" altLang="en-US" sz="100" dirty="0"/>
          </a:p>
          <a:p>
            <a:pPr marL="238125" indent="-225425" algn="l" rtl="0" eaLnBrk="0">
              <a:lnSpc>
                <a:spcPct val="103000"/>
              </a:lnSpc>
            </a:pPr>
            <a:r>
              <a:rPr sz="1700" kern="0" spc="70" dirty="0">
                <a:solidFill>
                  <a:srgbClr val="FFFFFF">
                    <a:alpha val="100000"/>
                  </a:srgbClr>
                </a:solidFill>
                <a:latin typeface="宋体"/>
                <a:ea typeface="宋体"/>
                <a:cs typeface="宋体"/>
              </a:rPr>
              <a:t>设计方案转</a:t>
            </a:r>
            <a:r>
              <a:rPr sz="1700" kern="0" spc="30" dirty="0">
                <a:solidFill>
                  <a:srgbClr val="FFFFFF">
                    <a:alpha val="100000"/>
                  </a:srgbClr>
                </a:solidFill>
                <a:latin typeface="宋体"/>
                <a:ea typeface="宋体"/>
                <a:cs typeface="宋体"/>
              </a:rPr>
              <a:t> </a:t>
            </a:r>
            <a:r>
              <a:rPr sz="1700" kern="0" spc="70" dirty="0">
                <a:solidFill>
                  <a:srgbClr val="FFFFFF">
                    <a:alpha val="100000"/>
                  </a:srgbClr>
                </a:solidFill>
                <a:latin typeface="宋体"/>
                <a:ea typeface="宋体"/>
                <a:cs typeface="宋体"/>
              </a:rPr>
              <a:t>译报建</a:t>
            </a:r>
            <a:endParaRPr lang="en-US" altLang="en-US" sz="1700" dirty="0"/>
          </a:p>
        </p:txBody>
      </p:sp>
      <p:sp>
        <p:nvSpPr>
          <p:cNvPr id="672" name="textbox 672"/>
          <p:cNvSpPr/>
          <p:nvPr/>
        </p:nvSpPr>
        <p:spPr>
          <a:xfrm>
            <a:off x="2920873" y="3158337"/>
            <a:ext cx="1156335" cy="558165"/>
          </a:xfrm>
          <a:prstGeom prst="rect">
            <a:avLst/>
          </a:prstGeom>
        </p:spPr>
        <p:txBody>
          <a:bodyPr vert="horz" wrap="square" lIns="0" tIns="0" rIns="0" bIns="0"/>
          <a:lstStyle/>
          <a:p>
            <a:pPr algn="l" rtl="0" eaLnBrk="0">
              <a:lnSpc>
                <a:spcPct val="75000"/>
              </a:lnSpc>
            </a:pPr>
            <a:endParaRPr lang="en-US" altLang="en-US" sz="100" dirty="0"/>
          </a:p>
          <a:p>
            <a:pPr marL="241300" indent="-228600" algn="l" rtl="0" eaLnBrk="0">
              <a:lnSpc>
                <a:spcPct val="103000"/>
              </a:lnSpc>
            </a:pPr>
            <a:r>
              <a:rPr sz="1700" kern="0" spc="70" dirty="0">
                <a:solidFill>
                  <a:srgbClr val="FFFFFF">
                    <a:alpha val="100000"/>
                  </a:srgbClr>
                </a:solidFill>
                <a:latin typeface="宋体"/>
                <a:ea typeface="宋体"/>
                <a:cs typeface="宋体"/>
              </a:rPr>
              <a:t>设计管控分</a:t>
            </a:r>
            <a:r>
              <a:rPr sz="1700" kern="0" spc="30" dirty="0">
                <a:solidFill>
                  <a:srgbClr val="FFFFFF">
                    <a:alpha val="100000"/>
                  </a:srgbClr>
                </a:solidFill>
                <a:latin typeface="宋体"/>
                <a:ea typeface="宋体"/>
                <a:cs typeface="宋体"/>
              </a:rPr>
              <a:t> </a:t>
            </a:r>
            <a:r>
              <a:rPr sz="1700" kern="0" spc="60" dirty="0">
                <a:solidFill>
                  <a:srgbClr val="FFFFFF">
                    <a:alpha val="100000"/>
                  </a:srgbClr>
                </a:solidFill>
                <a:latin typeface="宋体"/>
                <a:ea typeface="宋体"/>
                <a:cs typeface="宋体"/>
              </a:rPr>
              <a:t>级可视</a:t>
            </a:r>
            <a:endParaRPr lang="en-US" altLang="en-US" sz="1700" dirty="0"/>
          </a:p>
        </p:txBody>
      </p:sp>
      <p:sp>
        <p:nvSpPr>
          <p:cNvPr id="674" name="textbox 674"/>
          <p:cNvSpPr/>
          <p:nvPr/>
        </p:nvSpPr>
        <p:spPr>
          <a:xfrm>
            <a:off x="4084701" y="1697837"/>
            <a:ext cx="932180" cy="556894"/>
          </a:xfrm>
          <a:prstGeom prst="rect">
            <a:avLst/>
          </a:prstGeom>
        </p:spPr>
        <p:txBody>
          <a:bodyPr vert="horz" wrap="square" lIns="0" tIns="0" rIns="0" bIns="0"/>
          <a:lstStyle/>
          <a:p>
            <a:pPr algn="l" rtl="0" eaLnBrk="0">
              <a:lnSpc>
                <a:spcPct val="67000"/>
              </a:lnSpc>
            </a:pPr>
            <a:endParaRPr lang="en-US" altLang="en-US" sz="100" dirty="0"/>
          </a:p>
          <a:p>
            <a:pPr marL="15240" indent="-2540" algn="l" rtl="0" eaLnBrk="0">
              <a:lnSpc>
                <a:spcPct val="103000"/>
              </a:lnSpc>
            </a:pPr>
            <a:r>
              <a:rPr sz="1700" kern="0" spc="80" dirty="0">
                <a:solidFill>
                  <a:srgbClr val="FFFFFF">
                    <a:alpha val="100000"/>
                  </a:srgbClr>
                </a:solidFill>
                <a:latin typeface="宋体"/>
                <a:ea typeface="宋体"/>
                <a:cs typeface="宋体"/>
              </a:rPr>
              <a:t>控规调整</a:t>
            </a:r>
            <a:r>
              <a:rPr sz="1700" kern="0" spc="0" dirty="0">
                <a:solidFill>
                  <a:srgbClr val="FFFFFF">
                    <a:alpha val="100000"/>
                  </a:srgbClr>
                </a:solidFill>
                <a:latin typeface="宋体"/>
                <a:ea typeface="宋体"/>
                <a:cs typeface="宋体"/>
              </a:rPr>
              <a:t> </a:t>
            </a:r>
            <a:r>
              <a:rPr sz="1700" kern="0" spc="70" dirty="0">
                <a:solidFill>
                  <a:srgbClr val="FFFFFF">
                    <a:alpha val="100000"/>
                  </a:srgbClr>
                </a:solidFill>
                <a:latin typeface="宋体"/>
                <a:ea typeface="宋体"/>
                <a:cs typeface="宋体"/>
              </a:rPr>
              <a:t>辅助论证</a:t>
            </a:r>
            <a:endParaRPr lang="en-US" altLang="en-US" sz="1700" dirty="0"/>
          </a:p>
        </p:txBody>
      </p:sp>
      <p:sp>
        <p:nvSpPr>
          <p:cNvPr id="676" name="textbox 676"/>
          <p:cNvSpPr/>
          <p:nvPr/>
        </p:nvSpPr>
        <p:spPr>
          <a:xfrm>
            <a:off x="8699372" y="1697837"/>
            <a:ext cx="927735" cy="557530"/>
          </a:xfrm>
          <a:prstGeom prst="rect">
            <a:avLst/>
          </a:prstGeom>
        </p:spPr>
        <p:txBody>
          <a:bodyPr vert="horz" wrap="square" lIns="0" tIns="0" rIns="0" bIns="0"/>
          <a:lstStyle/>
          <a:p>
            <a:pPr algn="l" rtl="0" eaLnBrk="0">
              <a:lnSpc>
                <a:spcPct val="72000"/>
              </a:lnSpc>
            </a:pPr>
            <a:endParaRPr lang="en-US" altLang="en-US" sz="100" dirty="0"/>
          </a:p>
          <a:p>
            <a:pPr marL="13970" indent="-1270" algn="l" rtl="0" eaLnBrk="0">
              <a:lnSpc>
                <a:spcPct val="103000"/>
              </a:lnSpc>
            </a:pPr>
            <a:r>
              <a:rPr sz="1700" kern="0" spc="70" dirty="0">
                <a:solidFill>
                  <a:srgbClr val="FFFFFF">
                    <a:alpha val="100000"/>
                  </a:srgbClr>
                </a:solidFill>
                <a:latin typeface="宋体"/>
                <a:ea typeface="宋体"/>
                <a:cs typeface="宋体"/>
              </a:rPr>
              <a:t>设计方案</a:t>
            </a:r>
            <a:r>
              <a:rPr sz="1700" kern="0" spc="0" dirty="0">
                <a:solidFill>
                  <a:srgbClr val="FFFFFF">
                    <a:alpha val="100000"/>
                  </a:srgbClr>
                </a:solidFill>
                <a:latin typeface="宋体"/>
                <a:ea typeface="宋体"/>
                <a:cs typeface="宋体"/>
              </a:rPr>
              <a:t> </a:t>
            </a:r>
            <a:r>
              <a:rPr sz="1700" kern="0" spc="60" dirty="0">
                <a:solidFill>
                  <a:srgbClr val="FFFFFF">
                    <a:alpha val="100000"/>
                  </a:srgbClr>
                </a:solidFill>
                <a:latin typeface="宋体"/>
                <a:ea typeface="宋体"/>
                <a:cs typeface="宋体"/>
              </a:rPr>
              <a:t>智能比选</a:t>
            </a:r>
            <a:endParaRPr lang="en-US" altLang="en-US" sz="1700" dirty="0"/>
          </a:p>
        </p:txBody>
      </p:sp>
      <p:sp>
        <p:nvSpPr>
          <p:cNvPr id="678" name="textbox 678"/>
          <p:cNvSpPr/>
          <p:nvPr/>
        </p:nvSpPr>
        <p:spPr>
          <a:xfrm>
            <a:off x="1305229" y="1697837"/>
            <a:ext cx="473075" cy="558800"/>
          </a:xfrm>
          <a:prstGeom prst="rect">
            <a:avLst/>
          </a:prstGeom>
        </p:spPr>
        <p:txBody>
          <a:bodyPr vert="horz" wrap="square" lIns="0" tIns="0" rIns="0" bIns="0"/>
          <a:lstStyle/>
          <a:p>
            <a:pPr algn="l" rtl="0" eaLnBrk="0">
              <a:lnSpc>
                <a:spcPct val="78000"/>
              </a:lnSpc>
            </a:pPr>
            <a:endParaRPr lang="en-US" altLang="en-US" sz="100" dirty="0"/>
          </a:p>
          <a:p>
            <a:pPr marL="12700" indent="5715" algn="l" rtl="0" eaLnBrk="0">
              <a:lnSpc>
                <a:spcPct val="103000"/>
              </a:lnSpc>
            </a:pPr>
            <a:r>
              <a:rPr sz="1700" kern="0" spc="30" dirty="0">
                <a:solidFill>
                  <a:srgbClr val="FFFFFF">
                    <a:alpha val="100000"/>
                  </a:srgbClr>
                </a:solidFill>
                <a:latin typeface="宋体"/>
                <a:ea typeface="宋体"/>
                <a:cs typeface="宋体"/>
              </a:rPr>
              <a:t>空间</a:t>
            </a:r>
            <a:r>
              <a:rPr sz="1700" kern="0" spc="-10" dirty="0">
                <a:solidFill>
                  <a:srgbClr val="FFFFFF">
                    <a:alpha val="100000"/>
                  </a:srgbClr>
                </a:solidFill>
                <a:latin typeface="宋体"/>
                <a:ea typeface="宋体"/>
                <a:cs typeface="宋体"/>
              </a:rPr>
              <a:t> </a:t>
            </a:r>
            <a:r>
              <a:rPr sz="1700" kern="0" spc="50" dirty="0">
                <a:solidFill>
                  <a:srgbClr val="FFFFFF">
                    <a:alpha val="100000"/>
                  </a:srgbClr>
                </a:solidFill>
                <a:latin typeface="宋体"/>
                <a:ea typeface="宋体"/>
                <a:cs typeface="宋体"/>
              </a:rPr>
              <a:t>规划</a:t>
            </a:r>
            <a:endParaRPr lang="en-US" altLang="en-US" sz="1700" dirty="0"/>
          </a:p>
        </p:txBody>
      </p:sp>
      <p:sp>
        <p:nvSpPr>
          <p:cNvPr id="680" name="textbox 680"/>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P65</a:t>
            </a:r>
            <a:endParaRPr lang="en-US" alt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2" name="picture 682"/>
          <p:cNvPicPr>
            <a:picLocks noChangeAspect="1"/>
          </p:cNvPicPr>
          <p:nvPr/>
        </p:nvPicPr>
        <p:blipFill>
          <a:blip r:embed="rId1"/>
          <a:stretch>
            <a:fillRect/>
          </a:stretch>
        </p:blipFill>
        <p:spPr>
          <a:xfrm rot="21600000">
            <a:off x="0" y="0"/>
            <a:ext cx="12192000" cy="6858000"/>
          </a:xfrm>
          <a:prstGeom prst="rect">
            <a:avLst/>
          </a:prstGeom>
        </p:spPr>
      </p:pic>
      <p:sp>
        <p:nvSpPr>
          <p:cNvPr id="684" name="textbox 684"/>
          <p:cNvSpPr/>
          <p:nvPr/>
        </p:nvSpPr>
        <p:spPr>
          <a:xfrm>
            <a:off x="274600" y="3974403"/>
            <a:ext cx="4420234" cy="2085975"/>
          </a:xfrm>
          <a:prstGeom prst="rect">
            <a:avLst/>
          </a:prstGeom>
        </p:spPr>
        <p:txBody>
          <a:bodyPr vert="horz" wrap="square" lIns="0" tIns="0" rIns="0" bIns="0"/>
          <a:lstStyle/>
          <a:p>
            <a:pPr algn="l" rtl="0" eaLnBrk="0">
              <a:lnSpc>
                <a:spcPct val="84000"/>
              </a:lnSpc>
            </a:pPr>
            <a:endParaRPr lang="en-US" altLang="en-US" sz="100" dirty="0"/>
          </a:p>
          <a:p>
            <a:pPr marL="1284605" algn="l" rtl="0" eaLnBrk="0">
              <a:lnSpc>
                <a:spcPct val="96000"/>
              </a:lnSpc>
            </a:pPr>
            <a:r>
              <a:rPr sz="1400" kern="0" spc="-20" dirty="0">
                <a:solidFill>
                  <a:srgbClr val="000000">
                    <a:alpha val="100000"/>
                  </a:srgbClr>
                </a:solidFill>
                <a:latin typeface="宋体"/>
                <a:ea typeface="宋体"/>
                <a:cs typeface="宋体"/>
              </a:rPr>
              <a:t>关注楼梯</a:t>
            </a:r>
            <a:endParaRPr lang="en-US" altLang="en-US" sz="1400" dirty="0"/>
          </a:p>
          <a:p>
            <a:pPr marL="14605" algn="l" rtl="0" eaLnBrk="0">
              <a:lnSpc>
                <a:spcPct val="95000"/>
              </a:lnSpc>
              <a:spcBef>
                <a:spcPts val="1280"/>
              </a:spcBef>
            </a:pPr>
            <a:r>
              <a:rPr sz="1500" kern="0" spc="100" dirty="0">
                <a:solidFill>
                  <a:srgbClr val="FFFFFF">
                    <a:alpha val="100000"/>
                  </a:srgbClr>
                </a:solidFill>
                <a:latin typeface="宋体"/>
                <a:ea typeface="宋体"/>
                <a:cs typeface="宋体"/>
              </a:rPr>
              <a:t>建筑红线，指城市规划</a:t>
            </a:r>
            <a:r>
              <a:rPr sz="1500" kern="0" spc="90" dirty="0">
                <a:solidFill>
                  <a:srgbClr val="FFFFFF">
                    <a:alpha val="100000"/>
                  </a:srgbClr>
                </a:solidFill>
                <a:latin typeface="宋体"/>
                <a:ea typeface="宋体"/>
                <a:cs typeface="宋体"/>
              </a:rPr>
              <a:t>管理中，控制城市道路</a:t>
            </a:r>
            <a:endParaRPr lang="en-US" altLang="en-US" sz="1500" dirty="0"/>
          </a:p>
          <a:p>
            <a:pPr marL="12700" indent="635" algn="l" rtl="0" eaLnBrk="0">
              <a:lnSpc>
                <a:spcPct val="109000"/>
              </a:lnSpc>
              <a:spcBef>
                <a:spcPts val="10"/>
              </a:spcBef>
            </a:pPr>
            <a:r>
              <a:rPr sz="1500" kern="0" spc="70" dirty="0">
                <a:solidFill>
                  <a:srgbClr val="FFFFFF">
                    <a:alpha val="100000"/>
                  </a:srgbClr>
                </a:solidFill>
                <a:latin typeface="宋体"/>
                <a:ea typeface="宋体"/>
                <a:cs typeface="宋体"/>
              </a:rPr>
              <a:t>两侧沿街建筑物或构筑物</a:t>
            </a:r>
            <a:r>
              <a:rPr sz="1500" kern="0" spc="-180" dirty="0">
                <a:solidFill>
                  <a:srgbClr val="FFFFFF">
                    <a:alpha val="100000"/>
                  </a:srgbClr>
                </a:solidFill>
                <a:latin typeface="宋体"/>
                <a:ea typeface="宋体"/>
                <a:cs typeface="宋体"/>
              </a:rPr>
              <a:t> </a:t>
            </a:r>
            <a:r>
              <a:rPr sz="15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70" dirty="0">
                <a:solidFill>
                  <a:srgbClr val="FFFFFF">
                    <a:alpha val="100000"/>
                  </a:srgbClr>
                </a:solidFill>
                <a:latin typeface="宋体"/>
                <a:ea typeface="宋体"/>
                <a:cs typeface="宋体"/>
              </a:rPr>
              <a:t>如外墙、台阶等</a:t>
            </a:r>
            <a:r>
              <a:rPr sz="1500" kern="0" spc="-320" dirty="0">
                <a:solidFill>
                  <a:srgbClr val="FFFFFF">
                    <a:alpha val="100000"/>
                  </a:srgbClr>
                </a:solidFill>
                <a:latin typeface="宋体"/>
                <a:ea typeface="宋体"/>
                <a:cs typeface="宋体"/>
              </a:rPr>
              <a:t> </a:t>
            </a:r>
            <a:r>
              <a:rPr sz="15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70" dirty="0">
                <a:solidFill>
                  <a:srgbClr val="FFFFFF">
                    <a:alpha val="100000"/>
                  </a:srgbClr>
                </a:solidFill>
                <a:latin typeface="宋体"/>
                <a:ea typeface="宋体"/>
                <a:cs typeface="宋体"/>
              </a:rPr>
              <a:t>靠临</a:t>
            </a:r>
            <a:r>
              <a:rPr sz="1500" kern="0" spc="0" dirty="0">
                <a:solidFill>
                  <a:srgbClr val="FFFFFF">
                    <a:alpha val="100000"/>
                  </a:srgbClr>
                </a:solidFill>
                <a:latin typeface="宋体"/>
                <a:ea typeface="宋体"/>
                <a:cs typeface="宋体"/>
              </a:rPr>
              <a:t> </a:t>
            </a:r>
            <a:r>
              <a:rPr sz="1500" kern="0" spc="100" dirty="0">
                <a:solidFill>
                  <a:srgbClr val="FFFFFF">
                    <a:alpha val="100000"/>
                  </a:srgbClr>
                </a:solidFill>
                <a:latin typeface="宋体"/>
                <a:ea typeface="宋体"/>
                <a:cs typeface="宋体"/>
              </a:rPr>
              <a:t>街面的界线。任何临街建筑</a:t>
            </a:r>
            <a:r>
              <a:rPr sz="1500" kern="0" spc="90" dirty="0">
                <a:solidFill>
                  <a:srgbClr val="FFFFFF">
                    <a:alpha val="100000"/>
                  </a:srgbClr>
                </a:solidFill>
                <a:latin typeface="宋体"/>
                <a:ea typeface="宋体"/>
                <a:cs typeface="宋体"/>
              </a:rPr>
              <a:t>物或构筑物不得超</a:t>
            </a:r>
            <a:endParaRPr lang="en-US" altLang="en-US" sz="1500" dirty="0"/>
          </a:p>
          <a:p>
            <a:pPr marL="13335" algn="l" rtl="0" eaLnBrk="0">
              <a:lnSpc>
                <a:spcPts val="1815"/>
              </a:lnSpc>
              <a:spcBef>
                <a:spcPts val="95"/>
              </a:spcBef>
            </a:pPr>
            <a:r>
              <a:rPr sz="1500" kern="0" spc="60" dirty="0">
                <a:solidFill>
                  <a:srgbClr val="FFFFFF">
                    <a:alpha val="100000"/>
                  </a:srgbClr>
                </a:solidFill>
                <a:latin typeface="宋体"/>
                <a:ea typeface="宋体"/>
                <a:cs typeface="宋体"/>
              </a:rPr>
              <a:t>过建筑红线。</a:t>
            </a:r>
            <a:endParaRPr lang="en-US" altLang="en-US" sz="1500" dirty="0"/>
          </a:p>
          <a:p>
            <a:pPr algn="l" rtl="0" eaLnBrk="0">
              <a:lnSpc>
                <a:spcPct val="196000"/>
              </a:lnSpc>
            </a:pPr>
            <a:endParaRPr lang="en-US" altLang="en-US" sz="1000" dirty="0"/>
          </a:p>
          <a:p>
            <a:pPr algn="l" rtl="0" eaLnBrk="0">
              <a:lnSpc>
                <a:spcPct val="115000"/>
              </a:lnSpc>
            </a:pPr>
            <a:endParaRPr lang="en-US" altLang="en-US" sz="500" dirty="0"/>
          </a:p>
          <a:p>
            <a:pPr marL="1159510" algn="l" rtl="0" eaLnBrk="0">
              <a:lnSpc>
                <a:spcPct val="99000"/>
              </a:lnSpc>
              <a:spcBef>
                <a:spcPts val="5"/>
              </a:spcBef>
            </a:pPr>
            <a:r>
              <a:rPr sz="2300" kern="0" spc="80" dirty="0">
                <a:solidFill>
                  <a:srgbClr val="FFFFFF">
                    <a:alpha val="100000"/>
                  </a:srgbClr>
                </a:solidFill>
                <a:latin typeface="宋体"/>
                <a:ea typeface="宋体"/>
                <a:cs typeface="宋体"/>
              </a:rPr>
              <a:t>三维现实空间</a:t>
            </a:r>
            <a:endParaRPr lang="en-US" altLang="en-US" sz="2300" dirty="0"/>
          </a:p>
        </p:txBody>
      </p:sp>
      <p:sp>
        <p:nvSpPr>
          <p:cNvPr id="686" name="textbox 686"/>
          <p:cNvSpPr/>
          <p:nvPr/>
        </p:nvSpPr>
        <p:spPr>
          <a:xfrm>
            <a:off x="6698988" y="4397021"/>
            <a:ext cx="3575684" cy="1675129"/>
          </a:xfrm>
          <a:prstGeom prst="rect">
            <a:avLst/>
          </a:prstGeom>
        </p:spPr>
        <p:txBody>
          <a:bodyPr vert="horz" wrap="square" lIns="0" tIns="0" rIns="0" bIns="0"/>
          <a:lstStyle/>
          <a:p>
            <a:pPr algn="l" rtl="0" eaLnBrk="0">
              <a:lnSpc>
                <a:spcPct val="79000"/>
              </a:lnSpc>
            </a:pPr>
            <a:endParaRPr lang="en-US" altLang="en-US" sz="100" dirty="0"/>
          </a:p>
          <a:p>
            <a:pPr marL="37465" algn="l" rtl="0" eaLnBrk="0">
              <a:lnSpc>
                <a:spcPct val="97000"/>
              </a:lnSpc>
            </a:pPr>
            <a:r>
              <a:rPr sz="1100" kern="0" spc="0" dirty="0">
                <a:solidFill>
                  <a:srgbClr val="FFFFFF">
                    <a:alpha val="100000"/>
                  </a:srgbClr>
                </a:solidFill>
                <a:latin typeface="宋体"/>
                <a:ea typeface="宋体"/>
                <a:cs typeface="宋体"/>
              </a:rPr>
              <a:t>三维空间查询</a:t>
            </a:r>
            <a:endParaRPr lang="en-US" altLang="en-US" sz="1100" dirty="0"/>
          </a:p>
          <a:p>
            <a:pPr marL="327660" algn="l" rtl="0" eaLnBrk="0">
              <a:lnSpc>
                <a:spcPts val="1120"/>
              </a:lnSpc>
              <a:spcBef>
                <a:spcPts val="40"/>
              </a:spcBef>
            </a:pPr>
            <a:r>
              <a:rPr sz="900" kern="0" spc="-10" dirty="0">
                <a:solidFill>
                  <a:srgbClr val="FFFFFF">
                    <a:alpha val="100000"/>
                  </a:srgbClr>
                </a:solidFill>
                <a:latin typeface="宋体"/>
                <a:ea typeface="宋体"/>
                <a:cs typeface="宋体"/>
              </a:rPr>
              <a:t>（交）</a:t>
            </a:r>
            <a:endParaRPr lang="en-US" altLang="en-US" sz="900" dirty="0"/>
          </a:p>
          <a:p>
            <a:pPr marL="12700" algn="l" rtl="0" eaLnBrk="0">
              <a:lnSpc>
                <a:spcPct val="85000"/>
              </a:lnSpc>
              <a:spcBef>
                <a:spcPts val="1120"/>
              </a:spcBef>
            </a:pPr>
            <a:r>
              <a:rPr sz="1100" kern="0" spc="0" dirty="0">
                <a:solidFill>
                  <a:srgbClr val="FFFFFF">
                    <a:alpha val="100000"/>
                  </a:srgbClr>
                </a:solidFill>
                <a:latin typeface="宋体"/>
                <a:ea typeface="宋体"/>
                <a:cs typeface="宋体"/>
              </a:rPr>
              <a:t>沿街建筑是否</a:t>
            </a:r>
            <a:endParaRPr lang="en-US" altLang="en-US" sz="1100" dirty="0"/>
          </a:p>
          <a:p>
            <a:pPr marL="151765" algn="l" rtl="0" eaLnBrk="0">
              <a:lnSpc>
                <a:spcPts val="1460"/>
              </a:lnSpc>
            </a:pPr>
            <a:r>
              <a:rPr sz="1100" kern="0" spc="-10" dirty="0">
                <a:solidFill>
                  <a:srgbClr val="FFFFFF">
                    <a:alpha val="100000"/>
                  </a:srgbClr>
                </a:solidFill>
                <a:latin typeface="宋体"/>
                <a:ea typeface="宋体"/>
                <a:cs typeface="宋体"/>
              </a:rPr>
              <a:t>满足退线</a:t>
            </a:r>
            <a:endParaRPr lang="en-US" altLang="en-US" sz="1100" dirty="0"/>
          </a:p>
          <a:p>
            <a:pPr algn="l" rtl="0" eaLnBrk="0">
              <a:lnSpc>
                <a:spcPct val="142000"/>
              </a:lnSpc>
            </a:pPr>
            <a:endParaRPr lang="en-US" altLang="en-US" sz="1000" dirty="0"/>
          </a:p>
          <a:p>
            <a:pPr algn="l" rtl="0" eaLnBrk="0">
              <a:lnSpc>
                <a:spcPct val="143000"/>
              </a:lnSpc>
            </a:pPr>
            <a:endParaRPr lang="en-US" altLang="en-US" sz="1000" dirty="0"/>
          </a:p>
          <a:p>
            <a:pPr algn="l" rtl="0" eaLnBrk="0">
              <a:lnSpc>
                <a:spcPct val="116000"/>
              </a:lnSpc>
            </a:pPr>
            <a:endParaRPr lang="en-US" altLang="en-US" sz="500" dirty="0"/>
          </a:p>
          <a:p>
            <a:pPr algn="r" rtl="0" eaLnBrk="0">
              <a:lnSpc>
                <a:spcPct val="99000"/>
              </a:lnSpc>
              <a:spcBef>
                <a:spcPts val="5"/>
              </a:spcBef>
            </a:pPr>
            <a:r>
              <a:rPr sz="2300" kern="0" spc="80" dirty="0">
                <a:solidFill>
                  <a:srgbClr val="FFFFFF">
                    <a:alpha val="100000"/>
                  </a:srgbClr>
                </a:solidFill>
                <a:latin typeface="宋体"/>
                <a:ea typeface="宋体"/>
                <a:cs typeface="宋体"/>
              </a:rPr>
              <a:t>三维数字化空间</a:t>
            </a:r>
            <a:endParaRPr lang="en-US" altLang="en-US" sz="2300" dirty="0"/>
          </a:p>
        </p:txBody>
      </p:sp>
      <p:sp>
        <p:nvSpPr>
          <p:cNvPr id="688" name="textbox 688"/>
          <p:cNvSpPr/>
          <p:nvPr/>
        </p:nvSpPr>
        <p:spPr>
          <a:xfrm>
            <a:off x="3969487" y="503973"/>
            <a:ext cx="4597400"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70" dirty="0">
                <a:solidFill>
                  <a:srgbClr val="FFFFFF">
                    <a:alpha val="100000"/>
                  </a:srgbClr>
                </a:solidFill>
                <a:latin typeface="宋体"/>
                <a:ea typeface="宋体"/>
                <a:cs typeface="宋体"/>
              </a:rPr>
              <a:t>城市设计智能化管控</a:t>
            </a:r>
            <a:endParaRPr lang="en-US" altLang="en-US" sz="3900" dirty="0"/>
          </a:p>
        </p:txBody>
      </p:sp>
      <p:sp>
        <p:nvSpPr>
          <p:cNvPr id="690" name="textbox 690"/>
          <p:cNvSpPr/>
          <p:nvPr/>
        </p:nvSpPr>
        <p:spPr>
          <a:xfrm>
            <a:off x="2054583" y="2959038"/>
            <a:ext cx="3787775" cy="636269"/>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6000"/>
              </a:lnSpc>
            </a:pPr>
            <a:r>
              <a:rPr sz="1400" kern="0" spc="-20" dirty="0">
                <a:solidFill>
                  <a:srgbClr val="000000">
                    <a:alpha val="100000"/>
                  </a:srgbClr>
                </a:solidFill>
                <a:latin typeface="宋体"/>
                <a:ea typeface="宋体"/>
                <a:cs typeface="宋体"/>
              </a:rPr>
              <a:t>关注阳台</a:t>
            </a:r>
            <a:endParaRPr lang="en-US" altLang="en-US" sz="1400" dirty="0"/>
          </a:p>
          <a:p>
            <a:pPr algn="l" rtl="0" eaLnBrk="0">
              <a:lnSpc>
                <a:spcPct val="106000"/>
              </a:lnSpc>
            </a:pPr>
            <a:endParaRPr lang="en-US" altLang="en-US" sz="900" dirty="0"/>
          </a:p>
          <a:p>
            <a:pPr algn="r" rtl="0" eaLnBrk="0">
              <a:lnSpc>
                <a:spcPct val="100000"/>
              </a:lnSpc>
              <a:spcBef>
                <a:spcPts val="5"/>
              </a:spcBef>
            </a:pPr>
            <a:r>
              <a:rPr sz="1700" kern="0" spc="80" dirty="0">
                <a:solidFill>
                  <a:srgbClr val="FFFFFF">
                    <a:alpha val="100000"/>
                  </a:srgbClr>
                </a:solidFill>
                <a:latin typeface="宋体"/>
                <a:ea typeface="宋体"/>
                <a:cs typeface="宋体"/>
              </a:rPr>
              <a:t>数字化转译</a:t>
            </a:r>
            <a:endParaRPr lang="en-US" altLang="en-US" sz="1700" dirty="0"/>
          </a:p>
        </p:txBody>
      </p:sp>
      <p:sp>
        <p:nvSpPr>
          <p:cNvPr id="692" name="textbox 692"/>
          <p:cNvSpPr/>
          <p:nvPr/>
        </p:nvSpPr>
        <p:spPr>
          <a:xfrm>
            <a:off x="6306422" y="2468526"/>
            <a:ext cx="582930" cy="861694"/>
          </a:xfrm>
          <a:prstGeom prst="rect">
            <a:avLst/>
          </a:prstGeom>
        </p:spPr>
        <p:txBody>
          <a:bodyPr vert="horz" wrap="square" lIns="0" tIns="0" rIns="0" bIns="0"/>
          <a:lstStyle/>
          <a:p>
            <a:pPr algn="l" rtl="0" eaLnBrk="0">
              <a:lnSpc>
                <a:spcPct val="87000"/>
              </a:lnSpc>
            </a:pPr>
            <a:endParaRPr lang="en-US" altLang="en-US" sz="100" dirty="0"/>
          </a:p>
          <a:p>
            <a:pPr marL="76200" indent="74295" algn="l" rtl="0" eaLnBrk="0">
              <a:lnSpc>
                <a:spcPct val="101000"/>
              </a:lnSpc>
            </a:pPr>
            <a:r>
              <a:rPr sz="1100" kern="0" spc="-20" dirty="0">
                <a:solidFill>
                  <a:srgbClr val="FFFFFF">
                    <a:alpha val="100000"/>
                  </a:srgbClr>
                </a:solidFill>
                <a:latin typeface="宋体"/>
                <a:ea typeface="宋体"/>
                <a:cs typeface="宋体"/>
              </a:rPr>
              <a:t>计算</a:t>
            </a:r>
            <a:r>
              <a:rPr sz="1100" kern="0" spc="0" dirty="0">
                <a:solidFill>
                  <a:srgbClr val="FFFFFF">
                    <a:alpha val="100000"/>
                  </a:srgbClr>
                </a:solidFill>
                <a:latin typeface="宋体"/>
                <a:ea typeface="宋体"/>
                <a:cs typeface="宋体"/>
              </a:rPr>
              <a:t>   </a:t>
            </a:r>
            <a:r>
              <a:rPr sz="1100" kern="0" spc="-20" dirty="0">
                <a:solidFill>
                  <a:srgbClr val="FFFFFF">
                    <a:alpha val="100000"/>
                  </a:srgbClr>
                </a:solidFill>
                <a:latin typeface="宋体"/>
                <a:ea typeface="宋体"/>
                <a:cs typeface="宋体"/>
              </a:rPr>
              <a:t>缓冲区</a:t>
            </a:r>
            <a:endParaRPr lang="en-US" altLang="en-US" sz="1100" dirty="0"/>
          </a:p>
          <a:p>
            <a:pPr algn="l" rtl="0" eaLnBrk="0">
              <a:lnSpc>
                <a:spcPct val="192000"/>
              </a:lnSpc>
            </a:pPr>
            <a:endParaRPr lang="en-US" altLang="en-US" sz="1000" dirty="0"/>
          </a:p>
          <a:p>
            <a:pPr algn="l" rtl="0" eaLnBrk="0">
              <a:lnSpc>
                <a:spcPct val="137000"/>
              </a:lnSpc>
            </a:pPr>
            <a:endParaRPr lang="en-US" altLang="en-US" sz="200" dirty="0"/>
          </a:p>
          <a:p>
            <a:pPr marL="12700" algn="l" rtl="0" eaLnBrk="0">
              <a:lnSpc>
                <a:spcPct val="97000"/>
              </a:lnSpc>
              <a:spcBef>
                <a:spcPts val="0"/>
              </a:spcBef>
            </a:pPr>
            <a:r>
              <a:rPr sz="1100" kern="0" spc="-10" dirty="0">
                <a:solidFill>
                  <a:srgbClr val="FFFFFF">
                    <a:alpha val="100000"/>
                  </a:srgbClr>
                </a:solidFill>
                <a:latin typeface="宋体"/>
                <a:ea typeface="宋体"/>
                <a:cs typeface="宋体"/>
              </a:rPr>
              <a:t>线性拉伸</a:t>
            </a:r>
            <a:endParaRPr lang="en-US" altLang="en-US" sz="1100" dirty="0"/>
          </a:p>
        </p:txBody>
      </p:sp>
      <p:sp>
        <p:nvSpPr>
          <p:cNvPr id="694" name="textbox 694"/>
          <p:cNvSpPr/>
          <p:nvPr/>
        </p:nvSpPr>
        <p:spPr>
          <a:xfrm>
            <a:off x="6291456" y="1974496"/>
            <a:ext cx="1842770" cy="20002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70"/>
              </a:lnSpc>
            </a:pPr>
            <a:r>
              <a:rPr sz="1100" kern="0" spc="0" dirty="0">
                <a:solidFill>
                  <a:srgbClr val="FFFFFF">
                    <a:alpha val="100000"/>
                  </a:srgbClr>
                </a:solidFill>
                <a:latin typeface="宋体"/>
                <a:ea typeface="宋体"/>
                <a:cs typeface="宋体"/>
              </a:rPr>
              <a:t>道路红线          </a:t>
            </a:r>
            <a:r>
              <a:rPr sz="1100" kern="0" spc="0" dirty="0">
                <a:solidFill>
                  <a:srgbClr val="FFFFFF">
                    <a:alpha val="100000"/>
                  </a:srgbClr>
                </a:solidFill>
                <a:latin typeface="宋体"/>
                <a:ea typeface="宋体"/>
                <a:cs typeface="宋体"/>
              </a:rPr>
              <a:t>退线距</a:t>
            </a:r>
            <a:r>
              <a:rPr sz="1100" kern="0" spc="-10" dirty="0">
                <a:solidFill>
                  <a:srgbClr val="FFFFFF">
                    <a:alpha val="100000"/>
                  </a:srgbClr>
                </a:solidFill>
                <a:latin typeface="宋体"/>
                <a:ea typeface="宋体"/>
                <a:cs typeface="宋体"/>
              </a:rPr>
              <a:t>离</a:t>
            </a:r>
            <a:endParaRPr lang="en-US" altLang="en-US" sz="1100" dirty="0"/>
          </a:p>
        </p:txBody>
      </p:sp>
      <p:sp>
        <p:nvSpPr>
          <p:cNvPr id="696" name="textbox 696"/>
          <p:cNvSpPr/>
          <p:nvPr/>
        </p:nvSpPr>
        <p:spPr>
          <a:xfrm>
            <a:off x="6266056" y="3739796"/>
            <a:ext cx="1985010" cy="18732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6000"/>
              </a:lnSpc>
            </a:pPr>
            <a:r>
              <a:rPr sz="1100" kern="0" spc="0" dirty="0">
                <a:solidFill>
                  <a:srgbClr val="FFFFFF">
                    <a:alpha val="100000"/>
                  </a:srgbClr>
                </a:solidFill>
                <a:latin typeface="宋体"/>
                <a:ea typeface="宋体"/>
                <a:cs typeface="宋体"/>
              </a:rPr>
              <a:t>控规盒子        沿街建筑模型</a:t>
            </a:r>
            <a:endParaRPr lang="en-US" altLang="en-US" sz="1100" dirty="0"/>
          </a:p>
        </p:txBody>
      </p:sp>
      <p:sp>
        <p:nvSpPr>
          <p:cNvPr id="698" name="textbox 698"/>
          <p:cNvSpPr/>
          <p:nvPr/>
        </p:nvSpPr>
        <p:spPr>
          <a:xfrm>
            <a:off x="4912944" y="5520537"/>
            <a:ext cx="929639" cy="28511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1700" kern="0" spc="70" dirty="0">
                <a:solidFill>
                  <a:srgbClr val="FFFFFF">
                    <a:alpha val="100000"/>
                  </a:srgbClr>
                </a:solidFill>
                <a:latin typeface="宋体"/>
                <a:ea typeface="宋体"/>
                <a:cs typeface="宋体"/>
              </a:rPr>
              <a:t>数字孪生</a:t>
            </a:r>
            <a:endParaRPr lang="en-US" altLang="en-US" sz="1700" dirty="0"/>
          </a:p>
        </p:txBody>
      </p:sp>
      <p:sp>
        <p:nvSpPr>
          <p:cNvPr id="700" name="textbox 700"/>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120" dirty="0">
                <a:solidFill>
                  <a:srgbClr val="909090">
                    <a:alpha val="100000"/>
                  </a:srgbClr>
                </a:solidFill>
                <a:latin typeface="Times New Roman" panose="02020603050405020304"/>
                <a:ea typeface="Times New Roman" panose="02020603050405020304"/>
                <a:cs typeface="Times New Roman" panose="02020603050405020304"/>
              </a:rPr>
              <a:t>r66</a:t>
            </a:r>
            <a:endParaRPr lang="en-US" alt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2" name="picture 702"/>
          <p:cNvPicPr>
            <a:picLocks noChangeAspect="1"/>
          </p:cNvPicPr>
          <p:nvPr/>
        </p:nvPicPr>
        <p:blipFill>
          <a:blip r:embed="rId1"/>
          <a:stretch>
            <a:fillRect/>
          </a:stretch>
        </p:blipFill>
        <p:spPr>
          <a:xfrm rot="21600000">
            <a:off x="0" y="0"/>
            <a:ext cx="12192000" cy="6858000"/>
          </a:xfrm>
          <a:prstGeom prst="rect">
            <a:avLst/>
          </a:prstGeom>
        </p:spPr>
      </p:pic>
      <p:sp>
        <p:nvSpPr>
          <p:cNvPr id="704" name="textbox 704"/>
          <p:cNvSpPr/>
          <p:nvPr/>
        </p:nvSpPr>
        <p:spPr>
          <a:xfrm>
            <a:off x="4137761" y="1844700"/>
            <a:ext cx="3658870" cy="1067435"/>
          </a:xfrm>
          <a:prstGeom prst="rect">
            <a:avLst/>
          </a:prstGeom>
        </p:spPr>
        <p:txBody>
          <a:bodyPr vert="horz" wrap="square" lIns="0" tIns="0" rIns="0" bIns="0"/>
          <a:lstStyle/>
          <a:p>
            <a:pPr algn="l" rtl="0" eaLnBrk="0">
              <a:lnSpc>
                <a:spcPct val="104000"/>
              </a:lnSpc>
            </a:pPr>
            <a:endParaRPr lang="en-US" altLang="en-US" sz="100" dirty="0"/>
          </a:p>
          <a:p>
            <a:pPr marL="12700" algn="l" rtl="0" eaLnBrk="0">
              <a:lnSpc>
                <a:spcPct val="96000"/>
              </a:lnSpc>
              <a:spcBef>
                <a:spcPts val="0"/>
              </a:spcBef>
            </a:pPr>
            <a:r>
              <a:rPr sz="7100" b="1" kern="0" spc="10" dirty="0">
                <a:solidFill>
                  <a:srgbClr val="FFFFFF">
                    <a:alpha val="100000"/>
                  </a:srgbClr>
                </a:solidFill>
                <a:latin typeface="宋体"/>
                <a:ea typeface="宋体"/>
                <a:cs typeface="宋体"/>
              </a:rPr>
              <a:t>城市智能</a:t>
            </a:r>
            <a:endParaRPr lang="en-US" altLang="en-US" sz="7100" dirty="0"/>
          </a:p>
        </p:txBody>
      </p:sp>
      <p:sp>
        <p:nvSpPr>
          <p:cNvPr id="706" name="textbox 706"/>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P67</a:t>
            </a:r>
            <a:endParaRPr lang="en-US" alt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8" name="picture 708"/>
          <p:cNvPicPr>
            <a:picLocks noChangeAspect="1"/>
          </p:cNvPicPr>
          <p:nvPr/>
        </p:nvPicPr>
        <p:blipFill>
          <a:blip r:embed="rId1"/>
          <a:stretch>
            <a:fillRect/>
          </a:stretch>
        </p:blipFill>
        <p:spPr>
          <a:xfrm rot="21600000">
            <a:off x="0" y="0"/>
            <a:ext cx="12192000" cy="6858000"/>
          </a:xfrm>
          <a:prstGeom prst="rect">
            <a:avLst/>
          </a:prstGeom>
        </p:spPr>
      </p:pic>
      <p:sp>
        <p:nvSpPr>
          <p:cNvPr id="710" name="textbox 710"/>
          <p:cNvSpPr/>
          <p:nvPr/>
        </p:nvSpPr>
        <p:spPr>
          <a:xfrm>
            <a:off x="4985487" y="186473"/>
            <a:ext cx="2044700"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50" dirty="0">
                <a:solidFill>
                  <a:srgbClr val="FFFFFF">
                    <a:alpha val="100000"/>
                  </a:srgbClr>
                </a:solidFill>
                <a:latin typeface="宋体"/>
                <a:ea typeface="宋体"/>
                <a:cs typeface="宋体"/>
              </a:rPr>
              <a:t>城市智能</a:t>
            </a:r>
            <a:endParaRPr lang="en-US" altLang="en-US" sz="3900" dirty="0"/>
          </a:p>
        </p:txBody>
      </p:sp>
      <p:sp>
        <p:nvSpPr>
          <p:cNvPr id="712" name="textbox 712"/>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P68</a:t>
            </a:r>
            <a:endParaRPr lang="en-US" alt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4" name="picture 714"/>
          <p:cNvPicPr>
            <a:picLocks noChangeAspect="1"/>
          </p:cNvPicPr>
          <p:nvPr/>
        </p:nvPicPr>
        <p:blipFill>
          <a:blip r:embed="rId1"/>
          <a:stretch>
            <a:fillRect/>
          </a:stretch>
        </p:blipFill>
        <p:spPr>
          <a:xfrm rot="21600000">
            <a:off x="0" y="0"/>
            <a:ext cx="12192000" cy="6858000"/>
          </a:xfrm>
          <a:prstGeom prst="rect">
            <a:avLst/>
          </a:prstGeom>
        </p:spPr>
      </p:pic>
      <p:sp>
        <p:nvSpPr>
          <p:cNvPr id="716" name="textbox 716"/>
          <p:cNvSpPr/>
          <p:nvPr/>
        </p:nvSpPr>
        <p:spPr>
          <a:xfrm>
            <a:off x="5353787" y="186473"/>
            <a:ext cx="2044700"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50" dirty="0">
                <a:solidFill>
                  <a:srgbClr val="FFFFFF">
                    <a:alpha val="100000"/>
                  </a:srgbClr>
                </a:solidFill>
                <a:latin typeface="宋体"/>
                <a:ea typeface="宋体"/>
                <a:cs typeface="宋体"/>
              </a:rPr>
              <a:t>城市智能</a:t>
            </a:r>
            <a:endParaRPr lang="en-US" altLang="en-US" sz="3900" dirty="0"/>
          </a:p>
        </p:txBody>
      </p:sp>
      <p:sp>
        <p:nvSpPr>
          <p:cNvPr id="718" name="textbox 718"/>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P69</a:t>
            </a:r>
            <a:endParaRPr lang="en-US" alt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 name="picture 720"/>
          <p:cNvPicPr>
            <a:picLocks noChangeAspect="1"/>
          </p:cNvPicPr>
          <p:nvPr/>
        </p:nvPicPr>
        <p:blipFill>
          <a:blip r:embed="rId1"/>
          <a:stretch>
            <a:fillRect/>
          </a:stretch>
        </p:blipFill>
        <p:spPr>
          <a:xfrm rot="21600000">
            <a:off x="0" y="0"/>
            <a:ext cx="12192000" cy="6858000"/>
          </a:xfrm>
          <a:prstGeom prst="rect">
            <a:avLst/>
          </a:prstGeom>
        </p:spPr>
      </p:pic>
      <p:sp>
        <p:nvSpPr>
          <p:cNvPr id="722" name="textbox 722"/>
          <p:cNvSpPr/>
          <p:nvPr/>
        </p:nvSpPr>
        <p:spPr>
          <a:xfrm>
            <a:off x="1089615" y="438568"/>
            <a:ext cx="10223500" cy="601344"/>
          </a:xfrm>
          <a:prstGeom prst="rect">
            <a:avLst/>
          </a:prstGeom>
        </p:spPr>
        <p:txBody>
          <a:bodyPr vert="horz" wrap="square" lIns="0" tIns="0" rIns="0" bIns="0"/>
          <a:lstStyle/>
          <a:p>
            <a:pPr algn="l" rtl="0" eaLnBrk="0">
              <a:lnSpc>
                <a:spcPct val="77000"/>
              </a:lnSpc>
            </a:pPr>
            <a:endParaRPr lang="en-US" altLang="en-US" sz="100" dirty="0"/>
          </a:p>
          <a:p>
            <a:pPr algn="r" rtl="0" eaLnBrk="0">
              <a:lnSpc>
                <a:spcPct val="97000"/>
              </a:lnSpc>
            </a:pPr>
            <a:r>
              <a:rPr sz="3900" b="1" kern="0" spc="-30" dirty="0">
                <a:solidFill>
                  <a:srgbClr val="FFFFFF">
                    <a:alpha val="100000"/>
                  </a:srgbClr>
                </a:solidFill>
                <a:latin typeface="宋体"/>
                <a:ea typeface="宋体"/>
                <a:cs typeface="宋体"/>
              </a:rPr>
              <a:t>空间分析</a:t>
            </a:r>
            <a:r>
              <a:rPr sz="3900" kern="0" spc="-800" dirty="0">
                <a:solidFill>
                  <a:srgbClr val="FFFFFF">
                    <a:alpha val="100000"/>
                  </a:srgbClr>
                </a:solidFill>
                <a:latin typeface="宋体"/>
                <a:ea typeface="宋体"/>
                <a:cs typeface="宋体"/>
              </a:rPr>
              <a:t> </a:t>
            </a:r>
            <a:r>
              <a:rPr sz="3900" b="1" kern="0" spc="-30" dirty="0">
                <a:solidFill>
                  <a:srgbClr val="FFFFFF">
                    <a:alpha val="100000"/>
                  </a:srgbClr>
                </a:solidFill>
                <a:latin typeface="Times New Roman" panose="02020603050405020304"/>
                <a:ea typeface="Times New Roman" panose="02020603050405020304"/>
                <a:cs typeface="Times New Roman" panose="02020603050405020304"/>
              </a:rPr>
              <a:t>for AI </a:t>
            </a:r>
            <a:r>
              <a:rPr sz="3900" b="1" kern="0" spc="-30" dirty="0">
                <a:solidFill>
                  <a:srgbClr val="FFFFFF">
                    <a:alpha val="100000"/>
                  </a:srgbClr>
                </a:solidFill>
                <a:latin typeface="宋体"/>
                <a:ea typeface="宋体"/>
                <a:cs typeface="宋体"/>
              </a:rPr>
              <a:t>（基于地理围栏的违章</a:t>
            </a:r>
            <a:r>
              <a:rPr sz="3900" b="1" kern="0" spc="-40" dirty="0">
                <a:solidFill>
                  <a:srgbClr val="FFFFFF">
                    <a:alpha val="100000"/>
                  </a:srgbClr>
                </a:solidFill>
                <a:latin typeface="宋体"/>
                <a:ea typeface="宋体"/>
                <a:cs typeface="宋体"/>
              </a:rPr>
              <a:t>监控）</a:t>
            </a:r>
            <a:endParaRPr lang="en-US" altLang="en-US" sz="3900" dirty="0"/>
          </a:p>
        </p:txBody>
      </p:sp>
      <p:sp>
        <p:nvSpPr>
          <p:cNvPr id="724" name="textbox 724"/>
          <p:cNvSpPr/>
          <p:nvPr/>
        </p:nvSpPr>
        <p:spPr>
          <a:xfrm>
            <a:off x="5201387" y="6180873"/>
            <a:ext cx="2044700"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50" dirty="0">
                <a:solidFill>
                  <a:srgbClr val="FFFFFF">
                    <a:alpha val="100000"/>
                  </a:srgbClr>
                </a:solidFill>
                <a:latin typeface="宋体"/>
                <a:ea typeface="宋体"/>
                <a:cs typeface="宋体"/>
              </a:rPr>
              <a:t>城市智能</a:t>
            </a:r>
            <a:endParaRPr lang="en-US" altLang="en-US" sz="3900" dirty="0"/>
          </a:p>
        </p:txBody>
      </p:sp>
      <p:sp>
        <p:nvSpPr>
          <p:cNvPr id="726" name="textbox 726"/>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P70</a:t>
            </a:r>
            <a:endParaRPr lang="en-US" alt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8" name="picture 728"/>
          <p:cNvPicPr>
            <a:picLocks noChangeAspect="1"/>
          </p:cNvPicPr>
          <p:nvPr/>
        </p:nvPicPr>
        <p:blipFill>
          <a:blip r:embed="rId1"/>
          <a:stretch>
            <a:fillRect/>
          </a:stretch>
        </p:blipFill>
        <p:spPr>
          <a:xfrm rot="21600000">
            <a:off x="0" y="0"/>
            <a:ext cx="12192000" cy="6858000"/>
          </a:xfrm>
          <a:prstGeom prst="rect">
            <a:avLst/>
          </a:prstGeom>
        </p:spPr>
      </p:pic>
      <p:sp>
        <p:nvSpPr>
          <p:cNvPr id="730" name="textbox 730"/>
          <p:cNvSpPr/>
          <p:nvPr/>
        </p:nvSpPr>
        <p:spPr>
          <a:xfrm>
            <a:off x="3985361" y="1844700"/>
            <a:ext cx="3658870" cy="1067435"/>
          </a:xfrm>
          <a:prstGeom prst="rect">
            <a:avLst/>
          </a:prstGeom>
        </p:spPr>
        <p:txBody>
          <a:bodyPr vert="horz" wrap="square" lIns="0" tIns="0" rIns="0" bIns="0"/>
          <a:lstStyle/>
          <a:p>
            <a:pPr algn="l" rtl="0" eaLnBrk="0">
              <a:lnSpc>
                <a:spcPct val="104000"/>
              </a:lnSpc>
            </a:pPr>
            <a:endParaRPr lang="en-US" altLang="en-US" sz="100" dirty="0"/>
          </a:p>
          <a:p>
            <a:pPr marL="12700" algn="l" rtl="0" eaLnBrk="0">
              <a:lnSpc>
                <a:spcPct val="96000"/>
              </a:lnSpc>
              <a:spcBef>
                <a:spcPts val="0"/>
              </a:spcBef>
            </a:pPr>
            <a:r>
              <a:rPr sz="7100" b="1" kern="0" spc="10" dirty="0">
                <a:solidFill>
                  <a:srgbClr val="FFFFFF">
                    <a:alpha val="100000"/>
                  </a:srgbClr>
                </a:solidFill>
                <a:latin typeface="宋体"/>
                <a:ea typeface="宋体"/>
                <a:cs typeface="宋体"/>
              </a:rPr>
              <a:t>城市展示</a:t>
            </a:r>
            <a:endParaRPr lang="en-US" altLang="en-US" sz="7100" dirty="0"/>
          </a:p>
        </p:txBody>
      </p:sp>
      <p:sp>
        <p:nvSpPr>
          <p:cNvPr id="732" name="textbox 732"/>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P71</a:t>
            </a:r>
            <a:endParaRPr lang="en-US" alt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 name="picture 734"/>
          <p:cNvPicPr>
            <a:picLocks noChangeAspect="1"/>
          </p:cNvPicPr>
          <p:nvPr/>
        </p:nvPicPr>
        <p:blipFill>
          <a:blip r:embed="rId1"/>
          <a:stretch>
            <a:fillRect/>
          </a:stretch>
        </p:blipFill>
        <p:spPr>
          <a:xfrm rot="21600000">
            <a:off x="0" y="0"/>
            <a:ext cx="12192000" cy="6858000"/>
          </a:xfrm>
          <a:prstGeom prst="rect">
            <a:avLst/>
          </a:prstGeom>
        </p:spPr>
      </p:pic>
      <p:sp>
        <p:nvSpPr>
          <p:cNvPr id="736" name="textbox 736"/>
          <p:cNvSpPr/>
          <p:nvPr/>
        </p:nvSpPr>
        <p:spPr>
          <a:xfrm>
            <a:off x="3954266" y="95668"/>
            <a:ext cx="4418965"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WebGL</a:t>
            </a:r>
            <a:r>
              <a:rPr sz="3900" b="1" kern="0" spc="90" dirty="0">
                <a:solidFill>
                  <a:srgbClr val="FFFFFF">
                    <a:alpha val="100000"/>
                  </a:srgbClr>
                </a:solidFill>
                <a:latin typeface="Times New Roman" panose="02020603050405020304"/>
                <a:ea typeface="Times New Roman" panose="02020603050405020304"/>
                <a:cs typeface="Times New Roman" panose="02020603050405020304"/>
              </a:rPr>
              <a:t> </a:t>
            </a:r>
            <a:r>
              <a:rPr sz="3900" b="1" kern="0" spc="90" dirty="0">
                <a:solidFill>
                  <a:srgbClr val="FFFFFF">
                    <a:alpha val="100000"/>
                  </a:srgbClr>
                </a:solidFill>
                <a:latin typeface="宋体"/>
                <a:ea typeface="宋体"/>
                <a:cs typeface="宋体"/>
              </a:rPr>
              <a:t>客户端展示</a:t>
            </a:r>
            <a:endParaRPr lang="en-US" altLang="en-US" sz="3900" dirty="0"/>
          </a:p>
        </p:txBody>
      </p:sp>
      <p:sp>
        <p:nvSpPr>
          <p:cNvPr id="738" name="textbox 738"/>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P72</a:t>
            </a:r>
            <a:endParaRPr lang="en-US" altLang="en-US"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0" name="picture 740"/>
          <p:cNvPicPr>
            <a:picLocks noChangeAspect="1"/>
          </p:cNvPicPr>
          <p:nvPr/>
        </p:nvPicPr>
        <p:blipFill>
          <a:blip r:embed="rId1"/>
          <a:stretch>
            <a:fillRect/>
          </a:stretch>
        </p:blipFill>
        <p:spPr>
          <a:xfrm rot="21600000">
            <a:off x="0" y="0"/>
            <a:ext cx="12192000" cy="6858000"/>
          </a:xfrm>
          <a:prstGeom prst="rect">
            <a:avLst/>
          </a:prstGeom>
        </p:spPr>
      </p:pic>
      <p:sp>
        <p:nvSpPr>
          <p:cNvPr id="742" name="textbox 742"/>
          <p:cNvSpPr/>
          <p:nvPr/>
        </p:nvSpPr>
        <p:spPr>
          <a:xfrm>
            <a:off x="3878066" y="-107532"/>
            <a:ext cx="4418965"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WebGL</a:t>
            </a:r>
            <a:r>
              <a:rPr sz="3900" b="1" kern="0" spc="90" dirty="0">
                <a:solidFill>
                  <a:srgbClr val="FFFFFF">
                    <a:alpha val="100000"/>
                  </a:srgbClr>
                </a:solidFill>
                <a:latin typeface="Times New Roman" panose="02020603050405020304"/>
                <a:ea typeface="Times New Roman" panose="02020603050405020304"/>
                <a:cs typeface="Times New Roman" panose="02020603050405020304"/>
              </a:rPr>
              <a:t> </a:t>
            </a:r>
            <a:r>
              <a:rPr sz="3900" b="1" kern="0" spc="90" dirty="0">
                <a:solidFill>
                  <a:srgbClr val="FFFFFF">
                    <a:alpha val="100000"/>
                  </a:srgbClr>
                </a:solidFill>
                <a:latin typeface="宋体"/>
                <a:ea typeface="宋体"/>
                <a:cs typeface="宋体"/>
              </a:rPr>
              <a:t>客户端展示</a:t>
            </a:r>
            <a:endParaRPr lang="en-US" altLang="en-US" sz="3900" dirty="0"/>
          </a:p>
        </p:txBody>
      </p:sp>
      <p:sp>
        <p:nvSpPr>
          <p:cNvPr id="744" name="textbox 744"/>
          <p:cNvSpPr/>
          <p:nvPr/>
        </p:nvSpPr>
        <p:spPr>
          <a:xfrm>
            <a:off x="196215" y="6571639"/>
            <a:ext cx="387984" cy="2343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P73</a:t>
            </a:r>
            <a:endParaRPr lang="en-US" altLang="en-US"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6" name="picture 746"/>
          <p:cNvPicPr>
            <a:picLocks noChangeAspect="1"/>
          </p:cNvPicPr>
          <p:nvPr/>
        </p:nvPicPr>
        <p:blipFill>
          <a:blip r:embed="rId1"/>
          <a:stretch>
            <a:fillRect/>
          </a:stretch>
        </p:blipFill>
        <p:spPr>
          <a:xfrm rot="21600000">
            <a:off x="0" y="0"/>
            <a:ext cx="12192000" cy="6858000"/>
          </a:xfrm>
          <a:prstGeom prst="rect">
            <a:avLst/>
          </a:prstGeom>
        </p:spPr>
      </p:pic>
      <p:sp>
        <p:nvSpPr>
          <p:cNvPr id="748" name="textbox 748"/>
          <p:cNvSpPr/>
          <p:nvPr/>
        </p:nvSpPr>
        <p:spPr>
          <a:xfrm>
            <a:off x="5343116" y="97573"/>
            <a:ext cx="1532255"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30" dirty="0">
                <a:solidFill>
                  <a:srgbClr val="FFFFFF">
                    <a:alpha val="100000"/>
                  </a:srgbClr>
                </a:solidFill>
                <a:latin typeface="宋体"/>
                <a:ea typeface="宋体"/>
                <a:cs typeface="宋体"/>
              </a:rPr>
              <a:t>移动端</a:t>
            </a:r>
            <a:endParaRPr lang="en-US" altLang="en-US" sz="3900" dirty="0"/>
          </a:p>
        </p:txBody>
      </p:sp>
      <p:sp>
        <p:nvSpPr>
          <p:cNvPr id="750" name="textbox 750"/>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P74</a:t>
            </a:r>
            <a:endParaRPr lang="en-US" alt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picture 552"/>
          <p:cNvPicPr>
            <a:picLocks noChangeAspect="1"/>
          </p:cNvPicPr>
          <p:nvPr/>
        </p:nvPicPr>
        <p:blipFill>
          <a:blip r:embed="rId1"/>
          <a:stretch>
            <a:fillRect/>
          </a:stretch>
        </p:blipFill>
        <p:spPr>
          <a:xfrm rot="21600000">
            <a:off x="0" y="0"/>
            <a:ext cx="12192000" cy="6858000"/>
          </a:xfrm>
          <a:prstGeom prst="rect">
            <a:avLst/>
          </a:prstGeom>
        </p:spPr>
      </p:pic>
      <p:sp>
        <p:nvSpPr>
          <p:cNvPr id="554" name="textbox 554"/>
          <p:cNvSpPr/>
          <p:nvPr/>
        </p:nvSpPr>
        <p:spPr>
          <a:xfrm>
            <a:off x="3665346" y="5217591"/>
            <a:ext cx="3040379" cy="1595755"/>
          </a:xfrm>
          <a:prstGeom prst="rect">
            <a:avLst/>
          </a:prstGeom>
        </p:spPr>
        <p:txBody>
          <a:bodyPr vert="horz" wrap="square" lIns="0" tIns="0" rIns="0" bIns="0"/>
          <a:lstStyle/>
          <a:p>
            <a:pPr algn="l" rtl="0" eaLnBrk="0">
              <a:lnSpc>
                <a:spcPct val="90000"/>
              </a:lnSpc>
            </a:pPr>
            <a:endParaRPr lang="en-US" altLang="en-US" sz="100" dirty="0"/>
          </a:p>
          <a:p>
            <a:pPr algn="r" rtl="0" eaLnBrk="0">
              <a:lnSpc>
                <a:spcPct val="89000"/>
              </a:lnSpc>
            </a:pPr>
            <a:r>
              <a:rPr sz="2300" kern="0" spc="50" dirty="0">
                <a:solidFill>
                  <a:srgbClr val="FFFFFF">
                    <a:alpha val="100000"/>
                  </a:srgbClr>
                </a:solidFill>
                <a:latin typeface="宋体"/>
                <a:ea typeface="宋体"/>
                <a:cs typeface="宋体"/>
              </a:rPr>
              <a:t>并行计算</a:t>
            </a:r>
            <a:endParaRPr lang="en-US" altLang="en-US" sz="2300" dirty="0"/>
          </a:p>
          <a:p>
            <a:pPr marL="239395" algn="l" rtl="0" eaLnBrk="0">
              <a:lnSpc>
                <a:spcPct val="84000"/>
              </a:lnSpc>
              <a:spcBef>
                <a:spcPts val="10"/>
              </a:spcBef>
            </a:pPr>
            <a:r>
              <a:rPr sz="1100" kern="0" spc="-20" dirty="0">
                <a:solidFill>
                  <a:srgbClr val="FFFFFF">
                    <a:alpha val="100000"/>
                  </a:srgbClr>
                </a:solidFill>
                <a:latin typeface="宋体"/>
                <a:ea typeface="宋体"/>
                <a:cs typeface="宋体"/>
              </a:rPr>
              <a:t>流域</a:t>
            </a:r>
            <a:endParaRPr lang="en-US" altLang="en-US" sz="1100" dirty="0"/>
          </a:p>
          <a:p>
            <a:pPr marL="240665" algn="l" rtl="0" eaLnBrk="0">
              <a:lnSpc>
                <a:spcPts val="1475"/>
              </a:lnSpc>
            </a:pPr>
            <a:r>
              <a:rPr sz="1100" kern="0" spc="-30" dirty="0">
                <a:solidFill>
                  <a:srgbClr val="FFFFFF">
                    <a:alpha val="100000"/>
                  </a:srgbClr>
                </a:solidFill>
                <a:latin typeface="宋体"/>
                <a:ea typeface="宋体"/>
                <a:cs typeface="宋体"/>
              </a:rPr>
              <a:t>分析</a:t>
            </a:r>
            <a:endParaRPr lang="en-US" altLang="en-US" sz="1100" dirty="0"/>
          </a:p>
          <a:p>
            <a:pPr marL="12700" algn="l" rtl="0" eaLnBrk="0">
              <a:lnSpc>
                <a:spcPct val="86000"/>
              </a:lnSpc>
              <a:spcBef>
                <a:spcPts val="600"/>
              </a:spcBef>
            </a:pPr>
            <a:r>
              <a:rPr sz="6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100+</a:t>
            </a:r>
            <a:endParaRPr lang="en-US" altLang="en-US" sz="6500" dirty="0"/>
          </a:p>
        </p:txBody>
      </p:sp>
      <p:sp>
        <p:nvSpPr>
          <p:cNvPr id="556" name="textbox 556"/>
          <p:cNvSpPr/>
          <p:nvPr/>
        </p:nvSpPr>
        <p:spPr>
          <a:xfrm>
            <a:off x="3137882" y="425868"/>
            <a:ext cx="5501004" cy="582294"/>
          </a:xfrm>
          <a:prstGeom prst="rect">
            <a:avLst/>
          </a:prstGeom>
        </p:spPr>
        <p:txBody>
          <a:bodyPr vert="horz" wrap="square" lIns="0" tIns="0" rIns="0" bIns="0"/>
          <a:lstStyle/>
          <a:p>
            <a:pPr algn="l" rtl="0" eaLnBrk="0">
              <a:lnSpc>
                <a:spcPct val="71000"/>
              </a:lnSpc>
            </a:pPr>
            <a:endParaRPr lang="en-US" altLang="en-US" sz="100" dirty="0"/>
          </a:p>
          <a:p>
            <a:pPr marL="12700" algn="l" rtl="0" eaLnBrk="0">
              <a:lnSpc>
                <a:spcPct val="94000"/>
              </a:lnSpc>
            </a:pP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SuperMap</a:t>
            </a:r>
            <a:r>
              <a:rPr sz="3900" b="1" kern="0" spc="330" dirty="0">
                <a:solidFill>
                  <a:srgbClr val="FFFFFF">
                    <a:alpha val="100000"/>
                  </a:srgbClr>
                </a:solidFill>
                <a:latin typeface="Times New Roman" panose="02020603050405020304"/>
                <a:ea typeface="Times New Roman" panose="02020603050405020304"/>
                <a:cs typeface="Times New Roman" panose="02020603050405020304"/>
              </a:rPr>
              <a:t> </a:t>
            </a:r>
            <a:r>
              <a:rPr sz="3900" b="1" kern="0" spc="80" dirty="0">
                <a:solidFill>
                  <a:srgbClr val="FFFFFF">
                    <a:alpha val="100000"/>
                  </a:srgbClr>
                </a:solidFill>
                <a:latin typeface="宋体"/>
                <a:ea typeface="宋体"/>
                <a:cs typeface="宋体"/>
              </a:rPr>
              <a:t>空间分析算子</a:t>
            </a:r>
            <a:endParaRPr lang="en-US" altLang="en-US" sz="3900" dirty="0"/>
          </a:p>
        </p:txBody>
      </p:sp>
      <p:sp>
        <p:nvSpPr>
          <p:cNvPr id="558" name="textbox 558"/>
          <p:cNvSpPr/>
          <p:nvPr/>
        </p:nvSpPr>
        <p:spPr>
          <a:xfrm>
            <a:off x="2372530" y="2758721"/>
            <a:ext cx="716915" cy="1918335"/>
          </a:xfrm>
          <a:prstGeom prst="rect">
            <a:avLst/>
          </a:prstGeom>
        </p:spPr>
        <p:txBody>
          <a:bodyPr vert="horz" wrap="square" lIns="0" tIns="0" rIns="0" bIns="0"/>
          <a:lstStyle/>
          <a:p>
            <a:pPr algn="l" rtl="0" eaLnBrk="0">
              <a:lnSpc>
                <a:spcPct val="80000"/>
              </a:lnSpc>
            </a:pPr>
            <a:endParaRPr lang="en-US" altLang="en-US" sz="100" dirty="0"/>
          </a:p>
          <a:p>
            <a:pPr marL="59055" algn="l" rtl="0" eaLnBrk="0">
              <a:lnSpc>
                <a:spcPct val="85000"/>
              </a:lnSpc>
            </a:pPr>
            <a:r>
              <a:rPr sz="1100" kern="0" spc="-20" dirty="0">
                <a:solidFill>
                  <a:srgbClr val="FFFFFF">
                    <a:alpha val="100000"/>
                  </a:srgbClr>
                </a:solidFill>
                <a:latin typeface="宋体"/>
                <a:ea typeface="宋体"/>
                <a:cs typeface="宋体"/>
              </a:rPr>
              <a:t>剖面</a:t>
            </a:r>
            <a:endParaRPr lang="en-US" altLang="en-US" sz="1100" dirty="0"/>
          </a:p>
          <a:p>
            <a:pPr marL="60325" algn="l" rtl="0" eaLnBrk="0">
              <a:lnSpc>
                <a:spcPts val="1470"/>
              </a:lnSpc>
            </a:pPr>
            <a:r>
              <a:rPr sz="1100" kern="0" spc="-30" dirty="0">
                <a:solidFill>
                  <a:srgbClr val="FFFFFF">
                    <a:alpha val="100000"/>
                  </a:srgbClr>
                </a:solidFill>
                <a:latin typeface="宋体"/>
                <a:ea typeface="宋体"/>
                <a:cs typeface="宋体"/>
              </a:rPr>
              <a:t>分析</a:t>
            </a:r>
            <a:endParaRPr lang="en-US" altLang="en-US" sz="1100" dirty="0"/>
          </a:p>
          <a:p>
            <a:pPr marL="354330" indent="11430" algn="l" rtl="0" eaLnBrk="0">
              <a:lnSpc>
                <a:spcPct val="99000"/>
              </a:lnSpc>
              <a:spcBef>
                <a:spcPts val="1610"/>
              </a:spcBef>
            </a:pPr>
            <a:r>
              <a:rPr sz="1400" kern="0" spc="-80" dirty="0">
                <a:solidFill>
                  <a:srgbClr val="FFFFFF">
                    <a:alpha val="100000"/>
                  </a:srgbClr>
                </a:solidFill>
                <a:latin typeface="宋体"/>
                <a:ea typeface="宋体"/>
                <a:cs typeface="宋体"/>
              </a:rPr>
              <a:t>网络</a:t>
            </a:r>
            <a:r>
              <a:rPr sz="1400" kern="0" spc="0" dirty="0">
                <a:solidFill>
                  <a:srgbClr val="FFFFFF">
                    <a:alpha val="100000"/>
                  </a:srgbClr>
                </a:solidFill>
                <a:latin typeface="宋体"/>
                <a:ea typeface="宋体"/>
                <a:cs typeface="宋体"/>
              </a:rPr>
              <a:t> </a:t>
            </a:r>
            <a:r>
              <a:rPr sz="1400" kern="0" spc="-30" dirty="0">
                <a:solidFill>
                  <a:srgbClr val="FFFFFF">
                    <a:alpha val="100000"/>
                  </a:srgbClr>
                </a:solidFill>
                <a:latin typeface="宋体"/>
                <a:ea typeface="宋体"/>
                <a:cs typeface="宋体"/>
              </a:rPr>
              <a:t>分析</a:t>
            </a:r>
            <a:endParaRPr lang="en-US" altLang="en-US" sz="1400" dirty="0"/>
          </a:p>
          <a:p>
            <a:pPr algn="l" rtl="0" eaLnBrk="0">
              <a:lnSpc>
                <a:spcPct val="137000"/>
              </a:lnSpc>
            </a:pPr>
            <a:endParaRPr lang="en-US" altLang="en-US" sz="1000" dirty="0"/>
          </a:p>
          <a:p>
            <a:pPr algn="l" rtl="0" eaLnBrk="0">
              <a:lnSpc>
                <a:spcPct val="137000"/>
              </a:lnSpc>
            </a:pPr>
            <a:endParaRPr lang="en-US" altLang="en-US" sz="1000" dirty="0"/>
          </a:p>
          <a:p>
            <a:pPr marL="16510" algn="l" rtl="0" eaLnBrk="0">
              <a:lnSpc>
                <a:spcPct val="89000"/>
              </a:lnSpc>
              <a:spcBef>
                <a:spcPts val="450"/>
              </a:spcBef>
            </a:pPr>
            <a:r>
              <a:rPr sz="1500" kern="0" spc="30" dirty="0">
                <a:solidFill>
                  <a:srgbClr val="FFFFFF">
                    <a:alpha val="100000"/>
                  </a:srgbClr>
                </a:solidFill>
                <a:latin typeface="宋体"/>
                <a:ea typeface="宋体"/>
                <a:cs typeface="宋体"/>
              </a:rPr>
              <a:t>空间</a:t>
            </a:r>
            <a:endParaRPr lang="en-US" altLang="en-US" sz="1500" dirty="0"/>
          </a:p>
          <a:p>
            <a:pPr marL="12700" algn="l" rtl="0" eaLnBrk="0">
              <a:lnSpc>
                <a:spcPts val="2035"/>
              </a:lnSpc>
            </a:pPr>
            <a:r>
              <a:rPr sz="1500" kern="0" spc="50" dirty="0">
                <a:solidFill>
                  <a:srgbClr val="FFFFFF">
                    <a:alpha val="100000"/>
                  </a:srgbClr>
                </a:solidFill>
                <a:latin typeface="宋体"/>
                <a:ea typeface="宋体"/>
                <a:cs typeface="宋体"/>
              </a:rPr>
              <a:t>分析</a:t>
            </a:r>
            <a:endParaRPr lang="en-US" altLang="en-US" sz="1500" dirty="0"/>
          </a:p>
        </p:txBody>
      </p:sp>
      <p:sp>
        <p:nvSpPr>
          <p:cNvPr id="560" name="textbox 560"/>
          <p:cNvSpPr/>
          <p:nvPr/>
        </p:nvSpPr>
        <p:spPr>
          <a:xfrm>
            <a:off x="3245508" y="2920303"/>
            <a:ext cx="618490" cy="2230754"/>
          </a:xfrm>
          <a:prstGeom prst="rect">
            <a:avLst/>
          </a:prstGeom>
        </p:spPr>
        <p:txBody>
          <a:bodyPr vert="horz" wrap="square" lIns="0" tIns="0" rIns="0" bIns="0"/>
          <a:lstStyle/>
          <a:p>
            <a:pPr algn="l" rtl="0" eaLnBrk="0">
              <a:lnSpc>
                <a:spcPct val="79000"/>
              </a:lnSpc>
            </a:pPr>
            <a:endParaRPr lang="en-US" altLang="en-US" sz="100" dirty="0"/>
          </a:p>
          <a:p>
            <a:pPr marL="255905" indent="-635" algn="l" rtl="0" eaLnBrk="0">
              <a:lnSpc>
                <a:spcPct val="97000"/>
              </a:lnSpc>
            </a:pPr>
            <a:r>
              <a:rPr sz="1400" kern="0" spc="-30" dirty="0">
                <a:solidFill>
                  <a:srgbClr val="FFFFFF">
                    <a:alpha val="100000"/>
                  </a:srgbClr>
                </a:solidFill>
                <a:latin typeface="宋体"/>
                <a:ea typeface="宋体"/>
                <a:cs typeface="宋体"/>
              </a:rPr>
              <a:t>路径</a:t>
            </a:r>
            <a:r>
              <a:rPr sz="1400" kern="0" spc="0" dirty="0">
                <a:solidFill>
                  <a:srgbClr val="FFFFFF">
                    <a:alpha val="100000"/>
                  </a:srgbClr>
                </a:solidFill>
                <a:latin typeface="宋体"/>
                <a:ea typeface="宋体"/>
                <a:cs typeface="宋体"/>
              </a:rPr>
              <a:t> </a:t>
            </a:r>
            <a:r>
              <a:rPr sz="1400" kern="0" spc="-30" dirty="0">
                <a:solidFill>
                  <a:srgbClr val="FFFFFF">
                    <a:alpha val="100000"/>
                  </a:srgbClr>
                </a:solidFill>
                <a:latin typeface="宋体"/>
                <a:ea typeface="宋体"/>
                <a:cs typeface="宋体"/>
              </a:rPr>
              <a:t>分析</a:t>
            </a:r>
            <a:endParaRPr lang="en-US" altLang="en-US" sz="1400" dirty="0"/>
          </a:p>
          <a:p>
            <a:pPr algn="l" rtl="0" eaLnBrk="0">
              <a:lnSpc>
                <a:spcPct val="145000"/>
              </a:lnSpc>
            </a:pPr>
            <a:endParaRPr lang="en-US" altLang="en-US" sz="1000" dirty="0"/>
          </a:p>
          <a:p>
            <a:pPr algn="l" rtl="0" eaLnBrk="0">
              <a:lnSpc>
                <a:spcPct val="145000"/>
              </a:lnSpc>
            </a:pPr>
            <a:endParaRPr lang="en-US" altLang="en-US" sz="1000" dirty="0"/>
          </a:p>
          <a:p>
            <a:pPr marL="255270" indent="-2540" algn="l" rtl="0" eaLnBrk="0">
              <a:lnSpc>
                <a:spcPct val="101000"/>
              </a:lnSpc>
              <a:spcBef>
                <a:spcPts val="425"/>
              </a:spcBef>
            </a:pPr>
            <a:r>
              <a:rPr sz="1400" kern="0" spc="-20" dirty="0">
                <a:solidFill>
                  <a:srgbClr val="FFFFFF">
                    <a:alpha val="100000"/>
                  </a:srgbClr>
                </a:solidFill>
                <a:latin typeface="宋体"/>
                <a:ea typeface="宋体"/>
                <a:cs typeface="宋体"/>
              </a:rPr>
              <a:t>邻近</a:t>
            </a:r>
            <a:r>
              <a:rPr sz="1400" kern="0" spc="0" dirty="0">
                <a:solidFill>
                  <a:srgbClr val="FFFFFF">
                    <a:alpha val="100000"/>
                  </a:srgbClr>
                </a:solidFill>
                <a:latin typeface="宋体"/>
                <a:ea typeface="宋体"/>
                <a:cs typeface="宋体"/>
              </a:rPr>
              <a:t> </a:t>
            </a:r>
            <a:r>
              <a:rPr sz="1400" kern="0" spc="-30" dirty="0">
                <a:solidFill>
                  <a:srgbClr val="FFFFFF">
                    <a:alpha val="100000"/>
                  </a:srgbClr>
                </a:solidFill>
                <a:latin typeface="宋体"/>
                <a:ea typeface="宋体"/>
                <a:cs typeface="宋体"/>
              </a:rPr>
              <a:t>分析</a:t>
            </a:r>
            <a:endParaRPr lang="en-US" altLang="en-US" sz="1400" dirty="0"/>
          </a:p>
          <a:p>
            <a:pPr algn="l" rtl="0" eaLnBrk="0">
              <a:lnSpc>
                <a:spcPct val="135000"/>
              </a:lnSpc>
            </a:pPr>
            <a:endParaRPr lang="en-US" altLang="en-US" sz="1000" dirty="0"/>
          </a:p>
          <a:p>
            <a:pPr algn="l" rtl="0" eaLnBrk="0">
              <a:lnSpc>
                <a:spcPct val="135000"/>
              </a:lnSpc>
            </a:pPr>
            <a:endParaRPr lang="en-US" altLang="en-US" sz="1000" dirty="0"/>
          </a:p>
          <a:p>
            <a:pPr marL="12700" algn="l" rtl="0" eaLnBrk="0">
              <a:lnSpc>
                <a:spcPct val="84000"/>
              </a:lnSpc>
              <a:spcBef>
                <a:spcPts val="420"/>
              </a:spcBef>
            </a:pPr>
            <a:r>
              <a:rPr sz="1400" kern="0" spc="-30" dirty="0">
                <a:solidFill>
                  <a:srgbClr val="FFFFFF">
                    <a:alpha val="100000"/>
                  </a:srgbClr>
                </a:solidFill>
                <a:latin typeface="宋体"/>
                <a:ea typeface="宋体"/>
                <a:cs typeface="宋体"/>
              </a:rPr>
              <a:t>三维</a:t>
            </a:r>
            <a:endParaRPr lang="en-US" altLang="en-US" sz="1400" dirty="0"/>
          </a:p>
          <a:p>
            <a:pPr marL="14605" algn="l" rtl="0" eaLnBrk="0">
              <a:lnSpc>
                <a:spcPts val="1740"/>
              </a:lnSpc>
            </a:pPr>
            <a:r>
              <a:rPr sz="1400" kern="0" spc="-30" dirty="0">
                <a:solidFill>
                  <a:srgbClr val="FFFFFF">
                    <a:alpha val="100000"/>
                  </a:srgbClr>
                </a:solidFill>
                <a:latin typeface="宋体"/>
                <a:ea typeface="宋体"/>
                <a:cs typeface="宋体"/>
              </a:rPr>
              <a:t>分析</a:t>
            </a:r>
            <a:endParaRPr lang="en-US" altLang="en-US" sz="1400" dirty="0"/>
          </a:p>
        </p:txBody>
      </p:sp>
      <p:sp>
        <p:nvSpPr>
          <p:cNvPr id="562" name="textbox 562"/>
          <p:cNvSpPr/>
          <p:nvPr/>
        </p:nvSpPr>
        <p:spPr>
          <a:xfrm>
            <a:off x="8058963" y="2011731"/>
            <a:ext cx="1652270" cy="87756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86000"/>
              </a:lnSpc>
            </a:pPr>
            <a:r>
              <a:rPr sz="65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60+</a:t>
            </a:r>
            <a:endParaRPr lang="en-US" altLang="en-US" sz="6500" dirty="0"/>
          </a:p>
        </p:txBody>
      </p:sp>
      <p:sp>
        <p:nvSpPr>
          <p:cNvPr id="564" name="textbox 564"/>
          <p:cNvSpPr/>
          <p:nvPr/>
        </p:nvSpPr>
        <p:spPr>
          <a:xfrm>
            <a:off x="9241535" y="2803321"/>
            <a:ext cx="1223644" cy="711200"/>
          </a:xfrm>
          <a:prstGeom prst="rect">
            <a:avLst/>
          </a:prstGeom>
        </p:spPr>
        <p:txBody>
          <a:bodyPr vert="horz" wrap="square" lIns="0" tIns="0" rIns="0" bIns="0"/>
          <a:lstStyle/>
          <a:p>
            <a:pPr algn="l" rtl="0" eaLnBrk="0">
              <a:lnSpc>
                <a:spcPct val="75000"/>
              </a:lnSpc>
            </a:pPr>
            <a:endParaRPr lang="en-US" altLang="en-US" sz="100" dirty="0"/>
          </a:p>
          <a:p>
            <a:pPr marL="12700" indent="146050" algn="l" rtl="0" eaLnBrk="0">
              <a:lnSpc>
                <a:spcPct val="98000"/>
              </a:lnSpc>
            </a:pPr>
            <a:r>
              <a:rPr sz="2300" kern="0" spc="50" dirty="0">
                <a:solidFill>
                  <a:srgbClr val="FFFFFF">
                    <a:alpha val="100000"/>
                  </a:srgbClr>
                </a:solidFill>
                <a:latin typeface="宋体"/>
                <a:ea typeface="宋体"/>
                <a:cs typeface="宋体"/>
              </a:rPr>
              <a:t>分布式</a:t>
            </a:r>
            <a:r>
              <a:rPr sz="2300" kern="0" spc="0" dirty="0">
                <a:solidFill>
                  <a:srgbClr val="FFFFFF">
                    <a:alpha val="100000"/>
                  </a:srgbClr>
                </a:solidFill>
                <a:latin typeface="宋体"/>
                <a:ea typeface="宋体"/>
                <a:cs typeface="宋体"/>
              </a:rPr>
              <a:t>  </a:t>
            </a:r>
            <a:r>
              <a:rPr sz="2300" kern="0" spc="50" dirty="0">
                <a:solidFill>
                  <a:srgbClr val="FFFFFF">
                    <a:alpha val="100000"/>
                  </a:srgbClr>
                </a:solidFill>
                <a:latin typeface="宋体"/>
                <a:ea typeface="宋体"/>
                <a:cs typeface="宋体"/>
              </a:rPr>
              <a:t>空间分析</a:t>
            </a:r>
            <a:endParaRPr lang="en-US" altLang="en-US" sz="2300" dirty="0"/>
          </a:p>
        </p:txBody>
      </p:sp>
      <p:sp>
        <p:nvSpPr>
          <p:cNvPr id="566" name="textbox 566"/>
          <p:cNvSpPr/>
          <p:nvPr/>
        </p:nvSpPr>
        <p:spPr>
          <a:xfrm>
            <a:off x="6081267" y="2817291"/>
            <a:ext cx="1196339" cy="37210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9000"/>
              </a:lnSpc>
            </a:pPr>
            <a:r>
              <a:rPr sz="2300" kern="0" spc="0" dirty="0">
                <a:solidFill>
                  <a:srgbClr val="FFFFFF">
                    <a:alpha val="100000"/>
                  </a:srgbClr>
                </a:solidFill>
                <a:latin typeface="宋体"/>
                <a:ea typeface="宋体"/>
                <a:cs typeface="宋体"/>
              </a:rPr>
              <a:t>内存计算</a:t>
            </a:r>
            <a:endParaRPr lang="en-US" altLang="en-US" sz="2300" dirty="0"/>
          </a:p>
        </p:txBody>
      </p:sp>
      <p:sp>
        <p:nvSpPr>
          <p:cNvPr id="568" name="textbox 568"/>
          <p:cNvSpPr/>
          <p:nvPr/>
        </p:nvSpPr>
        <p:spPr>
          <a:xfrm>
            <a:off x="7469835" y="4577791"/>
            <a:ext cx="651509" cy="334009"/>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88000"/>
              </a:lnSpc>
            </a:pPr>
            <a:r>
              <a:rPr sz="23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GPU</a:t>
            </a:r>
            <a:endParaRPr lang="en-US" altLang="en-US" sz="2300" dirty="0"/>
          </a:p>
        </p:txBody>
      </p:sp>
      <p:sp>
        <p:nvSpPr>
          <p:cNvPr id="570" name="textbox 570"/>
          <p:cNvSpPr/>
          <p:nvPr/>
        </p:nvSpPr>
        <p:spPr>
          <a:xfrm>
            <a:off x="1520464" y="3582608"/>
            <a:ext cx="375284" cy="449580"/>
          </a:xfrm>
          <a:prstGeom prst="rect">
            <a:avLst/>
          </a:prstGeom>
        </p:spPr>
        <p:txBody>
          <a:bodyPr vert="horz" wrap="square" lIns="0" tIns="0" rIns="0" bIns="0"/>
          <a:lstStyle/>
          <a:p>
            <a:pPr algn="l" rtl="0" eaLnBrk="0">
              <a:lnSpc>
                <a:spcPct val="94000"/>
              </a:lnSpc>
            </a:pPr>
            <a:endParaRPr lang="en-US" altLang="en-US" sz="100" dirty="0"/>
          </a:p>
          <a:p>
            <a:pPr marL="12700" algn="l" rtl="0" eaLnBrk="0">
              <a:lnSpc>
                <a:spcPct val="99000"/>
              </a:lnSpc>
            </a:pPr>
            <a:r>
              <a:rPr sz="1400" kern="0" spc="-30" dirty="0">
                <a:solidFill>
                  <a:srgbClr val="FFFFFF">
                    <a:alpha val="100000"/>
                  </a:srgbClr>
                </a:solidFill>
                <a:latin typeface="宋体"/>
                <a:ea typeface="宋体"/>
                <a:cs typeface="宋体"/>
              </a:rPr>
              <a:t>叠加</a:t>
            </a:r>
            <a:r>
              <a:rPr sz="1400" kern="0" spc="-10" dirty="0">
                <a:solidFill>
                  <a:srgbClr val="FFFFFF">
                    <a:alpha val="100000"/>
                  </a:srgbClr>
                </a:solidFill>
                <a:latin typeface="宋体"/>
                <a:ea typeface="宋体"/>
                <a:cs typeface="宋体"/>
              </a:rPr>
              <a:t> </a:t>
            </a:r>
            <a:r>
              <a:rPr sz="1400" kern="0" spc="-30" dirty="0">
                <a:solidFill>
                  <a:srgbClr val="FFFFFF">
                    <a:alpha val="100000"/>
                  </a:srgbClr>
                </a:solidFill>
                <a:latin typeface="宋体"/>
                <a:ea typeface="宋体"/>
                <a:cs typeface="宋体"/>
              </a:rPr>
              <a:t>分析</a:t>
            </a:r>
            <a:endParaRPr lang="en-US" altLang="en-US" sz="1400" dirty="0"/>
          </a:p>
        </p:txBody>
      </p:sp>
      <p:sp>
        <p:nvSpPr>
          <p:cNvPr id="572" name="textbox 572"/>
          <p:cNvSpPr/>
          <p:nvPr/>
        </p:nvSpPr>
        <p:spPr>
          <a:xfrm>
            <a:off x="1406164" y="4576383"/>
            <a:ext cx="375284" cy="44767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9000"/>
              </a:lnSpc>
            </a:pPr>
            <a:r>
              <a:rPr sz="1400" kern="0" spc="-30" dirty="0">
                <a:solidFill>
                  <a:srgbClr val="FFFFFF">
                    <a:alpha val="100000"/>
                  </a:srgbClr>
                </a:solidFill>
                <a:latin typeface="宋体"/>
                <a:ea typeface="宋体"/>
                <a:cs typeface="宋体"/>
              </a:rPr>
              <a:t>水文</a:t>
            </a:r>
            <a:r>
              <a:rPr sz="1400" kern="0" spc="-10" dirty="0">
                <a:solidFill>
                  <a:srgbClr val="FFFFFF">
                    <a:alpha val="100000"/>
                  </a:srgbClr>
                </a:solidFill>
                <a:latin typeface="宋体"/>
                <a:ea typeface="宋体"/>
                <a:cs typeface="宋体"/>
              </a:rPr>
              <a:t> </a:t>
            </a:r>
            <a:r>
              <a:rPr sz="1400" kern="0" spc="-30" dirty="0">
                <a:solidFill>
                  <a:srgbClr val="FFFFFF">
                    <a:alpha val="100000"/>
                  </a:srgbClr>
                </a:solidFill>
                <a:latin typeface="宋体"/>
                <a:ea typeface="宋体"/>
                <a:cs typeface="宋体"/>
              </a:rPr>
              <a:t>分析</a:t>
            </a:r>
            <a:endParaRPr lang="en-US" altLang="en-US" sz="1400" dirty="0"/>
          </a:p>
        </p:txBody>
      </p:sp>
      <p:sp>
        <p:nvSpPr>
          <p:cNvPr id="574" name="textbox 574"/>
          <p:cNvSpPr/>
          <p:nvPr/>
        </p:nvSpPr>
        <p:spPr>
          <a:xfrm>
            <a:off x="2242208" y="5410138"/>
            <a:ext cx="377190" cy="439419"/>
          </a:xfrm>
          <a:prstGeom prst="rect">
            <a:avLst/>
          </a:prstGeom>
        </p:spPr>
        <p:txBody>
          <a:bodyPr vert="horz" wrap="square" lIns="0" tIns="0" rIns="0" bIns="0"/>
          <a:lstStyle/>
          <a:p>
            <a:pPr algn="l" rtl="0" eaLnBrk="0">
              <a:lnSpc>
                <a:spcPct val="83000"/>
              </a:lnSpc>
            </a:pPr>
            <a:endParaRPr lang="en-US" altLang="en-US" sz="100" dirty="0"/>
          </a:p>
          <a:p>
            <a:pPr marL="13970" indent="-1905" algn="l" rtl="0" eaLnBrk="0">
              <a:lnSpc>
                <a:spcPct val="97000"/>
              </a:lnSpc>
            </a:pPr>
            <a:r>
              <a:rPr sz="1400" kern="0" spc="-30" dirty="0">
                <a:solidFill>
                  <a:srgbClr val="FFFFFF">
                    <a:alpha val="100000"/>
                  </a:srgbClr>
                </a:solidFill>
                <a:latin typeface="宋体"/>
                <a:ea typeface="宋体"/>
                <a:cs typeface="宋体"/>
              </a:rPr>
              <a:t>栅格</a:t>
            </a:r>
            <a:r>
              <a:rPr sz="1400" kern="0" spc="10" dirty="0">
                <a:solidFill>
                  <a:srgbClr val="FFFFFF">
                    <a:alpha val="100000"/>
                  </a:srgbClr>
                </a:solidFill>
                <a:latin typeface="宋体"/>
                <a:ea typeface="宋体"/>
                <a:cs typeface="宋体"/>
              </a:rPr>
              <a:t> </a:t>
            </a:r>
            <a:r>
              <a:rPr sz="1400" kern="0" spc="-30" dirty="0">
                <a:solidFill>
                  <a:srgbClr val="FFFFFF">
                    <a:alpha val="100000"/>
                  </a:srgbClr>
                </a:solidFill>
                <a:latin typeface="宋体"/>
                <a:ea typeface="宋体"/>
                <a:cs typeface="宋体"/>
              </a:rPr>
              <a:t>分析</a:t>
            </a:r>
            <a:endParaRPr lang="en-US" altLang="en-US" sz="1400" dirty="0"/>
          </a:p>
        </p:txBody>
      </p:sp>
      <p:sp>
        <p:nvSpPr>
          <p:cNvPr id="576" name="textbox 576"/>
          <p:cNvSpPr/>
          <p:nvPr/>
        </p:nvSpPr>
        <p:spPr>
          <a:xfrm>
            <a:off x="3203656" y="5644796"/>
            <a:ext cx="304800" cy="354965"/>
          </a:xfrm>
          <a:prstGeom prst="rect">
            <a:avLst/>
          </a:prstGeom>
        </p:spPr>
        <p:txBody>
          <a:bodyPr vert="horz" wrap="square" lIns="0" tIns="0" rIns="0" bIns="0"/>
          <a:lstStyle/>
          <a:p>
            <a:pPr algn="l" rtl="0" eaLnBrk="0">
              <a:lnSpc>
                <a:spcPct val="90000"/>
              </a:lnSpc>
            </a:pPr>
            <a:endParaRPr lang="en-US" altLang="en-US" sz="100" dirty="0"/>
          </a:p>
          <a:p>
            <a:pPr marL="15875" indent="-3810" algn="l" rtl="0" eaLnBrk="0">
              <a:lnSpc>
                <a:spcPct val="98000"/>
              </a:lnSpc>
            </a:pPr>
            <a:r>
              <a:rPr sz="1100" kern="0" spc="-10" dirty="0">
                <a:solidFill>
                  <a:srgbClr val="FFFFFF">
                    <a:alpha val="100000"/>
                  </a:srgbClr>
                </a:solidFill>
                <a:latin typeface="宋体"/>
                <a:ea typeface="宋体"/>
                <a:cs typeface="宋体"/>
              </a:rPr>
              <a:t>爆管</a:t>
            </a:r>
            <a:r>
              <a:rPr sz="1100" kern="0" spc="0" dirty="0">
                <a:solidFill>
                  <a:srgbClr val="FFFFFF">
                    <a:alpha val="100000"/>
                  </a:srgbClr>
                </a:solidFill>
                <a:latin typeface="宋体"/>
                <a:ea typeface="宋体"/>
                <a:cs typeface="宋体"/>
              </a:rPr>
              <a:t> </a:t>
            </a:r>
            <a:r>
              <a:rPr sz="1100" kern="0" spc="-30" dirty="0">
                <a:solidFill>
                  <a:srgbClr val="FFFFFF">
                    <a:alpha val="100000"/>
                  </a:srgbClr>
                </a:solidFill>
                <a:latin typeface="宋体"/>
                <a:ea typeface="宋体"/>
                <a:cs typeface="宋体"/>
              </a:rPr>
              <a:t>分析</a:t>
            </a:r>
            <a:endParaRPr lang="en-US" altLang="en-US" sz="1100" dirty="0"/>
          </a:p>
        </p:txBody>
      </p:sp>
      <p:sp>
        <p:nvSpPr>
          <p:cNvPr id="578" name="textbox 578"/>
          <p:cNvSpPr/>
          <p:nvPr/>
        </p:nvSpPr>
        <p:spPr>
          <a:xfrm>
            <a:off x="1401956" y="5670196"/>
            <a:ext cx="303529" cy="354965"/>
          </a:xfrm>
          <a:prstGeom prst="rect">
            <a:avLst/>
          </a:prstGeom>
        </p:spPr>
        <p:txBody>
          <a:bodyPr vert="horz" wrap="square" lIns="0" tIns="0" rIns="0" bIns="0"/>
          <a:lstStyle/>
          <a:p>
            <a:pPr algn="l" rtl="0" eaLnBrk="0">
              <a:lnSpc>
                <a:spcPct val="90000"/>
              </a:lnSpc>
            </a:pPr>
            <a:endParaRPr lang="en-US" altLang="en-US" sz="100" dirty="0"/>
          </a:p>
          <a:p>
            <a:pPr marL="13970" indent="-1905" algn="l" rtl="0" eaLnBrk="0">
              <a:lnSpc>
                <a:spcPct val="98000"/>
              </a:lnSpc>
            </a:pPr>
            <a:r>
              <a:rPr sz="1100" kern="0" spc="-20" dirty="0">
                <a:solidFill>
                  <a:srgbClr val="FFFFFF">
                    <a:alpha val="100000"/>
                  </a:srgbClr>
                </a:solidFill>
                <a:latin typeface="宋体"/>
                <a:ea typeface="宋体"/>
                <a:cs typeface="宋体"/>
              </a:rPr>
              <a:t>插值</a:t>
            </a:r>
            <a:r>
              <a:rPr sz="1100" kern="0" spc="10" dirty="0">
                <a:solidFill>
                  <a:srgbClr val="FFFFFF">
                    <a:alpha val="100000"/>
                  </a:srgbClr>
                </a:solidFill>
                <a:latin typeface="宋体"/>
                <a:ea typeface="宋体"/>
                <a:cs typeface="宋体"/>
              </a:rPr>
              <a:t> </a:t>
            </a:r>
            <a:r>
              <a:rPr sz="1100" kern="0" spc="-30" dirty="0">
                <a:solidFill>
                  <a:srgbClr val="FFFFFF">
                    <a:alpha val="100000"/>
                  </a:srgbClr>
                </a:solidFill>
                <a:latin typeface="宋体"/>
                <a:ea typeface="宋体"/>
                <a:cs typeface="宋体"/>
              </a:rPr>
              <a:t>分析</a:t>
            </a:r>
            <a:endParaRPr lang="en-US" altLang="en-US" sz="1100" dirty="0"/>
          </a:p>
        </p:txBody>
      </p:sp>
      <p:sp>
        <p:nvSpPr>
          <p:cNvPr id="580" name="textbox 580"/>
          <p:cNvSpPr/>
          <p:nvPr/>
        </p:nvSpPr>
        <p:spPr>
          <a:xfrm>
            <a:off x="4335656" y="4717696"/>
            <a:ext cx="303529" cy="354965"/>
          </a:xfrm>
          <a:prstGeom prst="rect">
            <a:avLst/>
          </a:prstGeom>
        </p:spPr>
        <p:txBody>
          <a:bodyPr vert="horz" wrap="square" lIns="0" tIns="0" rIns="0" bIns="0"/>
          <a:lstStyle/>
          <a:p>
            <a:pPr algn="l" rtl="0" eaLnBrk="0">
              <a:lnSpc>
                <a:spcPct val="90000"/>
              </a:lnSpc>
            </a:pPr>
            <a:endParaRPr lang="en-US" altLang="en-US" sz="100" dirty="0"/>
          </a:p>
          <a:p>
            <a:pPr marL="13970" indent="-1905" algn="l" rtl="0" eaLnBrk="0">
              <a:lnSpc>
                <a:spcPct val="98000"/>
              </a:lnSpc>
            </a:pPr>
            <a:r>
              <a:rPr sz="1100" kern="0" spc="-20" dirty="0">
                <a:solidFill>
                  <a:srgbClr val="FFFFFF">
                    <a:alpha val="100000"/>
                  </a:srgbClr>
                </a:solidFill>
                <a:latin typeface="宋体"/>
                <a:ea typeface="宋体"/>
                <a:cs typeface="宋体"/>
              </a:rPr>
              <a:t>表面</a:t>
            </a:r>
            <a:r>
              <a:rPr sz="1100" kern="0" spc="10" dirty="0">
                <a:solidFill>
                  <a:srgbClr val="FFFFFF">
                    <a:alpha val="100000"/>
                  </a:srgbClr>
                </a:solidFill>
                <a:latin typeface="宋体"/>
                <a:ea typeface="宋体"/>
                <a:cs typeface="宋体"/>
              </a:rPr>
              <a:t> </a:t>
            </a:r>
            <a:r>
              <a:rPr sz="1100" kern="0" spc="-30" dirty="0">
                <a:solidFill>
                  <a:srgbClr val="FFFFFF">
                    <a:alpha val="100000"/>
                  </a:srgbClr>
                </a:solidFill>
                <a:latin typeface="宋体"/>
                <a:ea typeface="宋体"/>
                <a:cs typeface="宋体"/>
              </a:rPr>
              <a:t>分析</a:t>
            </a:r>
            <a:endParaRPr lang="en-US" altLang="en-US" sz="1100" dirty="0"/>
          </a:p>
        </p:txBody>
      </p:sp>
      <p:sp>
        <p:nvSpPr>
          <p:cNvPr id="582" name="textbox 582"/>
          <p:cNvSpPr/>
          <p:nvPr/>
        </p:nvSpPr>
        <p:spPr>
          <a:xfrm>
            <a:off x="754822" y="5238396"/>
            <a:ext cx="302895" cy="354965"/>
          </a:xfrm>
          <a:prstGeom prst="rect">
            <a:avLst/>
          </a:prstGeom>
        </p:spPr>
        <p:txBody>
          <a:bodyPr vert="horz" wrap="square" lIns="0" tIns="0" rIns="0" bIns="0"/>
          <a:lstStyle/>
          <a:p>
            <a:pPr algn="l" rtl="0" eaLnBrk="0">
              <a:lnSpc>
                <a:spcPct val="90000"/>
              </a:lnSpc>
            </a:pPr>
            <a:endParaRPr lang="en-US" altLang="en-US" sz="100" dirty="0"/>
          </a:p>
          <a:p>
            <a:pPr marL="13970" indent="-1270" algn="l" rtl="0" eaLnBrk="0">
              <a:lnSpc>
                <a:spcPct val="98000"/>
              </a:lnSpc>
            </a:pPr>
            <a:r>
              <a:rPr sz="1100" kern="0" spc="-20" dirty="0">
                <a:solidFill>
                  <a:srgbClr val="FFFFFF">
                    <a:alpha val="100000"/>
                  </a:srgbClr>
                </a:solidFill>
                <a:latin typeface="宋体"/>
                <a:ea typeface="宋体"/>
                <a:cs typeface="宋体"/>
              </a:rPr>
              <a:t>通视</a:t>
            </a:r>
            <a:r>
              <a:rPr sz="1100" kern="0" spc="0" dirty="0">
                <a:solidFill>
                  <a:srgbClr val="FFFFFF">
                    <a:alpha val="100000"/>
                  </a:srgbClr>
                </a:solidFill>
                <a:latin typeface="宋体"/>
                <a:ea typeface="宋体"/>
                <a:cs typeface="宋体"/>
              </a:rPr>
              <a:t> </a:t>
            </a:r>
            <a:r>
              <a:rPr sz="1100" kern="0" spc="-30" dirty="0">
                <a:solidFill>
                  <a:srgbClr val="FFFFFF">
                    <a:alpha val="100000"/>
                  </a:srgbClr>
                </a:solidFill>
                <a:latin typeface="宋体"/>
                <a:ea typeface="宋体"/>
                <a:cs typeface="宋体"/>
              </a:rPr>
              <a:t>分析</a:t>
            </a:r>
            <a:endParaRPr lang="en-US" altLang="en-US" sz="1100" dirty="0"/>
          </a:p>
        </p:txBody>
      </p:sp>
      <p:sp>
        <p:nvSpPr>
          <p:cNvPr id="584" name="textbox 584"/>
          <p:cNvSpPr/>
          <p:nvPr/>
        </p:nvSpPr>
        <p:spPr>
          <a:xfrm>
            <a:off x="1531221" y="2669821"/>
            <a:ext cx="300990" cy="354329"/>
          </a:xfrm>
          <a:prstGeom prst="rect">
            <a:avLst/>
          </a:prstGeom>
        </p:spPr>
        <p:txBody>
          <a:bodyPr vert="horz" wrap="square" lIns="0" tIns="0" rIns="0" bIns="0"/>
          <a:lstStyle/>
          <a:p>
            <a:pPr algn="l" rtl="0" eaLnBrk="0">
              <a:lnSpc>
                <a:spcPct val="86000"/>
              </a:lnSpc>
            </a:pPr>
            <a:endParaRPr lang="en-US" altLang="en-US" sz="100" dirty="0"/>
          </a:p>
          <a:p>
            <a:pPr marL="12700" indent="1270" algn="l" rtl="0" eaLnBrk="0">
              <a:lnSpc>
                <a:spcPct val="98000"/>
              </a:lnSpc>
            </a:pPr>
            <a:r>
              <a:rPr sz="1100" kern="0" spc="-30" dirty="0">
                <a:solidFill>
                  <a:srgbClr val="FFFFFF">
                    <a:alpha val="100000"/>
                  </a:srgbClr>
                </a:solidFill>
                <a:latin typeface="宋体"/>
                <a:ea typeface="宋体"/>
                <a:cs typeface="宋体"/>
              </a:rPr>
              <a:t>统计</a:t>
            </a:r>
            <a:r>
              <a:rPr sz="1100" kern="0" spc="-10" dirty="0">
                <a:solidFill>
                  <a:srgbClr val="FFFFFF">
                    <a:alpha val="100000"/>
                  </a:srgbClr>
                </a:solidFill>
                <a:latin typeface="宋体"/>
                <a:ea typeface="宋体"/>
                <a:cs typeface="宋体"/>
              </a:rPr>
              <a:t> </a:t>
            </a:r>
            <a:r>
              <a:rPr sz="1100" kern="0" spc="-30" dirty="0">
                <a:solidFill>
                  <a:srgbClr val="FFFFFF">
                    <a:alpha val="100000"/>
                  </a:srgbClr>
                </a:solidFill>
                <a:latin typeface="宋体"/>
                <a:ea typeface="宋体"/>
                <a:cs typeface="宋体"/>
              </a:rPr>
              <a:t>分析</a:t>
            </a:r>
            <a:endParaRPr lang="en-US" altLang="en-US" sz="1100" dirty="0"/>
          </a:p>
        </p:txBody>
      </p:sp>
      <p:sp>
        <p:nvSpPr>
          <p:cNvPr id="586" name="textbox 586"/>
          <p:cNvSpPr/>
          <p:nvPr/>
        </p:nvSpPr>
        <p:spPr>
          <a:xfrm>
            <a:off x="196215" y="6574840"/>
            <a:ext cx="387984" cy="231140"/>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79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P57</a:t>
            </a:r>
            <a:endParaRPr lang="en-US" alt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 name="picture 752"/>
          <p:cNvPicPr>
            <a:picLocks noChangeAspect="1"/>
          </p:cNvPicPr>
          <p:nvPr/>
        </p:nvPicPr>
        <p:blipFill>
          <a:blip r:embed="rId1"/>
          <a:stretch>
            <a:fillRect/>
          </a:stretch>
        </p:blipFill>
        <p:spPr>
          <a:xfrm rot="21600000">
            <a:off x="0" y="0"/>
            <a:ext cx="12192000" cy="6858000"/>
          </a:xfrm>
          <a:prstGeom prst="rect">
            <a:avLst/>
          </a:prstGeom>
        </p:spPr>
      </p:pic>
      <p:sp>
        <p:nvSpPr>
          <p:cNvPr id="754" name="textbox 754"/>
          <p:cNvSpPr/>
          <p:nvPr/>
        </p:nvSpPr>
        <p:spPr>
          <a:xfrm>
            <a:off x="4445982" y="137214"/>
            <a:ext cx="3341370" cy="495300"/>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79000"/>
              </a:lnSpc>
            </a:pP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SuperMap</a:t>
            </a:r>
            <a:r>
              <a:rPr sz="3900" b="1" kern="0" spc="450" dirty="0">
                <a:solidFill>
                  <a:srgbClr val="FFFFFF">
                    <a:alpha val="100000"/>
                  </a:srgbClr>
                </a:solidFill>
                <a:latin typeface="Times New Roman" panose="02020603050405020304"/>
                <a:ea typeface="Times New Roman" panose="02020603050405020304"/>
                <a:cs typeface="Times New Roman" panose="02020603050405020304"/>
              </a:rPr>
              <a:t>+</a:t>
            </a: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VR</a:t>
            </a:r>
            <a:endParaRPr lang="en-US" altLang="en-US" sz="3900" dirty="0"/>
          </a:p>
        </p:txBody>
      </p:sp>
      <p:sp>
        <p:nvSpPr>
          <p:cNvPr id="756" name="textbox 756"/>
          <p:cNvSpPr/>
          <p:nvPr/>
        </p:nvSpPr>
        <p:spPr>
          <a:xfrm>
            <a:off x="196215" y="6574840"/>
            <a:ext cx="387984" cy="231140"/>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79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P75</a:t>
            </a:r>
            <a:endParaRPr lang="en-US" altLang="en-US" sz="17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 name="picture 758"/>
          <p:cNvPicPr>
            <a:picLocks noChangeAspect="1"/>
          </p:cNvPicPr>
          <p:nvPr/>
        </p:nvPicPr>
        <p:blipFill>
          <a:blip r:embed="rId1"/>
          <a:stretch>
            <a:fillRect/>
          </a:stretch>
        </p:blipFill>
        <p:spPr>
          <a:xfrm rot="21600000">
            <a:off x="0" y="0"/>
            <a:ext cx="12192000" cy="6858000"/>
          </a:xfrm>
          <a:prstGeom prst="rect">
            <a:avLst/>
          </a:prstGeom>
        </p:spPr>
      </p:pic>
      <p:sp>
        <p:nvSpPr>
          <p:cNvPr id="760" name="textbox 760"/>
          <p:cNvSpPr/>
          <p:nvPr/>
        </p:nvSpPr>
        <p:spPr>
          <a:xfrm>
            <a:off x="4445982" y="137214"/>
            <a:ext cx="3341370" cy="495300"/>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79000"/>
              </a:lnSpc>
            </a:pP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SuperMap</a:t>
            </a:r>
            <a:r>
              <a:rPr sz="3900" b="1" kern="0" spc="450" dirty="0">
                <a:solidFill>
                  <a:srgbClr val="FFFFFF">
                    <a:alpha val="100000"/>
                  </a:srgbClr>
                </a:solidFill>
                <a:latin typeface="Times New Roman" panose="02020603050405020304"/>
                <a:ea typeface="Times New Roman" panose="02020603050405020304"/>
                <a:cs typeface="Times New Roman" panose="02020603050405020304"/>
              </a:rPr>
              <a:t>+</a:t>
            </a: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AR</a:t>
            </a:r>
            <a:endParaRPr lang="en-US" altLang="en-US" sz="3900" dirty="0"/>
          </a:p>
        </p:txBody>
      </p:sp>
      <p:sp>
        <p:nvSpPr>
          <p:cNvPr id="762" name="textbox 762"/>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P76</a:t>
            </a:r>
            <a:endParaRPr lang="en-US" altLang="en-US" sz="17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4" name="picture 764"/>
          <p:cNvPicPr>
            <a:picLocks noChangeAspect="1"/>
          </p:cNvPicPr>
          <p:nvPr/>
        </p:nvPicPr>
        <p:blipFill>
          <a:blip r:embed="rId1"/>
          <a:stretch>
            <a:fillRect/>
          </a:stretch>
        </p:blipFill>
        <p:spPr>
          <a:xfrm rot="21600000">
            <a:off x="0" y="0"/>
            <a:ext cx="12192000" cy="6858000"/>
          </a:xfrm>
          <a:prstGeom prst="rect">
            <a:avLst/>
          </a:prstGeom>
        </p:spPr>
      </p:pic>
      <p:sp>
        <p:nvSpPr>
          <p:cNvPr id="766" name="textbox 766"/>
          <p:cNvSpPr/>
          <p:nvPr/>
        </p:nvSpPr>
        <p:spPr>
          <a:xfrm>
            <a:off x="1505915" y="2477846"/>
            <a:ext cx="9176384" cy="1881504"/>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85000"/>
              </a:lnSpc>
            </a:pPr>
            <a:r>
              <a:rPr sz="5500" b="1" kern="0" spc="50" baseline="8000" dirty="0">
                <a:solidFill>
                  <a:srgbClr val="FFFFFF">
                    <a:alpha val="100000"/>
                  </a:srgbClr>
                </a:solidFill>
                <a:latin typeface="Times New Roman" panose="02020603050405020304"/>
                <a:ea typeface="Times New Roman" panose="02020603050405020304"/>
                <a:cs typeface="Times New Roman" panose="02020603050405020304"/>
              </a:rPr>
              <a:t>3</a:t>
            </a:r>
            <a:r>
              <a:rPr sz="3500" b="1" kern="0" spc="0" dirty="0">
                <a:solidFill>
                  <a:srgbClr val="FFFFFF">
                    <a:alpha val="100000"/>
                  </a:srgbClr>
                </a:solidFill>
                <a:latin typeface="Times New Roman" panose="02020603050405020304"/>
                <a:ea typeface="Times New Roman" panose="02020603050405020304"/>
                <a:cs typeface="Times New Roman" panose="02020603050405020304"/>
              </a:rPr>
              <a:t>                    </a:t>
            </a:r>
            <a:r>
              <a:rPr sz="6500" b="1" kern="0" spc="50" dirty="0">
                <a:solidFill>
                  <a:srgbClr val="FFFFFF">
                    <a:alpha val="100000"/>
                  </a:srgbClr>
                </a:solidFill>
                <a:latin typeface="宋体"/>
                <a:ea typeface="宋体"/>
                <a:cs typeface="宋体"/>
              </a:rPr>
              <a:t>城市信息管理平台</a:t>
            </a:r>
            <a:endParaRPr lang="en-US" altLang="en-US" sz="6500" dirty="0"/>
          </a:p>
          <a:p>
            <a:pPr marL="3717925" algn="l" rtl="0" eaLnBrk="0">
              <a:lnSpc>
                <a:spcPts val="7995"/>
              </a:lnSpc>
            </a:pPr>
            <a:r>
              <a:rPr sz="6500" b="1" kern="0" spc="-4640" dirty="0">
                <a:solidFill>
                  <a:srgbClr val="FFFFFF">
                    <a:alpha val="100000"/>
                  </a:srgbClr>
                </a:solidFill>
                <a:latin typeface="宋体"/>
                <a:ea typeface="宋体"/>
                <a:cs typeface="宋体"/>
              </a:rPr>
              <a:t>（</a:t>
            </a:r>
            <a:r>
              <a:rPr sz="6500" b="1" kern="0" spc="770" dirty="0">
                <a:solidFill>
                  <a:srgbClr val="FFFFFF">
                    <a:alpha val="100000"/>
                  </a:srgbClr>
                </a:solidFill>
                <a:latin typeface="Times New Roman" panose="02020603050405020304"/>
                <a:ea typeface="Times New Roman" panose="02020603050405020304"/>
                <a:cs typeface="Times New Roman" panose="02020603050405020304"/>
              </a:rPr>
              <a:t>CIM </a:t>
            </a:r>
            <a:r>
              <a:rPr sz="6500" b="1" kern="0" spc="-30" dirty="0">
                <a:solidFill>
                  <a:srgbClr val="FFFFFF">
                    <a:alpha val="100000"/>
                  </a:srgbClr>
                </a:solidFill>
                <a:latin typeface="宋体"/>
                <a:ea typeface="宋体"/>
                <a:cs typeface="宋体"/>
              </a:rPr>
              <a:t>平台）</a:t>
            </a:r>
            <a:endParaRPr lang="en-US" altLang="en-US" sz="6500" dirty="0"/>
          </a:p>
        </p:txBody>
      </p:sp>
      <p:sp>
        <p:nvSpPr>
          <p:cNvPr id="768" name="textbox 768"/>
          <p:cNvSpPr/>
          <p:nvPr/>
        </p:nvSpPr>
        <p:spPr>
          <a:xfrm>
            <a:off x="196215" y="6574840"/>
            <a:ext cx="387984" cy="231140"/>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79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P77</a:t>
            </a:r>
            <a:endParaRPr lang="en-US" alt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0" name="picture 770"/>
          <p:cNvPicPr>
            <a:picLocks noChangeAspect="1"/>
          </p:cNvPicPr>
          <p:nvPr/>
        </p:nvPicPr>
        <p:blipFill>
          <a:blip r:embed="rId1"/>
          <a:stretch>
            <a:fillRect/>
          </a:stretch>
        </p:blipFill>
        <p:spPr>
          <a:xfrm rot="21600000">
            <a:off x="0" y="0"/>
            <a:ext cx="12192000" cy="6858000"/>
          </a:xfrm>
          <a:prstGeom prst="rect">
            <a:avLst/>
          </a:prstGeom>
        </p:spPr>
      </p:pic>
      <p:sp>
        <p:nvSpPr>
          <p:cNvPr id="772" name="textbox 772"/>
          <p:cNvSpPr/>
          <p:nvPr/>
        </p:nvSpPr>
        <p:spPr>
          <a:xfrm>
            <a:off x="5616916" y="2904972"/>
            <a:ext cx="5826125" cy="1747520"/>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ct val="95000"/>
              </a:lnSpc>
            </a:pPr>
            <a:r>
              <a:rPr sz="1700" kern="0" spc="320" dirty="0">
                <a:solidFill>
                  <a:srgbClr val="FFFFFF">
                    <a:alpha val="100000"/>
                  </a:srgbClr>
                </a:solidFill>
                <a:latin typeface="宋体"/>
                <a:ea typeface="宋体"/>
                <a:cs typeface="宋体"/>
              </a:rPr>
              <a:t>运维管理系统</a:t>
            </a:r>
            <a:endParaRPr lang="en-US" altLang="en-US" sz="1700" dirty="0"/>
          </a:p>
          <a:p>
            <a:pPr algn="l" rtl="0" eaLnBrk="0">
              <a:lnSpc>
                <a:spcPct val="147000"/>
              </a:lnSpc>
            </a:pPr>
            <a:endParaRPr lang="en-US" altLang="en-US" sz="1000" dirty="0"/>
          </a:p>
          <a:p>
            <a:pPr algn="l" rtl="0" eaLnBrk="0">
              <a:lnSpc>
                <a:spcPct val="148000"/>
              </a:lnSpc>
            </a:pPr>
            <a:endParaRPr lang="en-US" altLang="en-US" sz="1000" dirty="0"/>
          </a:p>
          <a:p>
            <a:pPr algn="r" rtl="0" eaLnBrk="0">
              <a:lnSpc>
                <a:spcPct val="95000"/>
              </a:lnSpc>
              <a:spcBef>
                <a:spcPts val="525"/>
              </a:spcBef>
            </a:pPr>
            <a:r>
              <a:rPr sz="1700" kern="0" spc="320" dirty="0">
                <a:solidFill>
                  <a:srgbClr val="FFFFFF">
                    <a:alpha val="100000"/>
                  </a:srgbClr>
                </a:solidFill>
                <a:latin typeface="宋体"/>
                <a:ea typeface="宋体"/>
                <a:cs typeface="宋体"/>
              </a:rPr>
              <a:t>其他专题服务</a:t>
            </a:r>
            <a:endParaRPr lang="en-US" altLang="en-US" sz="1700" dirty="0"/>
          </a:p>
          <a:p>
            <a:pPr algn="l" rtl="0" eaLnBrk="0">
              <a:lnSpc>
                <a:spcPct val="180000"/>
              </a:lnSpc>
            </a:pPr>
            <a:endParaRPr lang="en-US" altLang="en-US" sz="1000" dirty="0"/>
          </a:p>
          <a:p>
            <a:pPr marL="444500" algn="l" rtl="0" eaLnBrk="0">
              <a:lnSpc>
                <a:spcPct val="95000"/>
              </a:lnSpc>
              <a:spcBef>
                <a:spcPts val="530"/>
              </a:spcBef>
            </a:pPr>
            <a:r>
              <a:rPr sz="1700" kern="0" spc="280" dirty="0">
                <a:solidFill>
                  <a:srgbClr val="FFFFFF">
                    <a:alpha val="100000"/>
                  </a:srgbClr>
                </a:solidFill>
                <a:latin typeface="宋体"/>
                <a:ea typeface="宋体"/>
                <a:cs typeface="宋体"/>
              </a:rPr>
              <a:t>分析服务</a:t>
            </a:r>
            <a:endParaRPr lang="en-US" altLang="en-US" sz="1700" dirty="0"/>
          </a:p>
          <a:p>
            <a:pPr algn="l" rtl="0" eaLnBrk="0">
              <a:lnSpc>
                <a:spcPct val="180000"/>
              </a:lnSpc>
            </a:pPr>
            <a:endParaRPr lang="en-US" altLang="en-US" sz="1000" dirty="0"/>
          </a:p>
          <a:p>
            <a:pPr marL="444500" algn="l" rtl="0" eaLnBrk="0">
              <a:lnSpc>
                <a:spcPct val="95000"/>
              </a:lnSpc>
              <a:spcBef>
                <a:spcPts val="530"/>
              </a:spcBef>
            </a:pPr>
            <a:r>
              <a:rPr sz="1700" kern="0" spc="280" dirty="0">
                <a:solidFill>
                  <a:srgbClr val="FFFFFF">
                    <a:alpha val="100000"/>
                  </a:srgbClr>
                </a:solidFill>
                <a:latin typeface="宋体"/>
                <a:ea typeface="宋体"/>
                <a:cs typeface="宋体"/>
              </a:rPr>
              <a:t>建设服务</a:t>
            </a:r>
            <a:endParaRPr lang="en-US" altLang="en-US" sz="1700" dirty="0"/>
          </a:p>
          <a:p>
            <a:pPr algn="l" rtl="0" eaLnBrk="0">
              <a:lnSpc>
                <a:spcPct val="181000"/>
              </a:lnSpc>
            </a:pPr>
            <a:endParaRPr lang="en-US" altLang="en-US" sz="1000" dirty="0"/>
          </a:p>
          <a:p>
            <a:pPr marL="444500" algn="l" rtl="0" eaLnBrk="0">
              <a:lnSpc>
                <a:spcPct val="95000"/>
              </a:lnSpc>
              <a:spcBef>
                <a:spcPts val="525"/>
              </a:spcBef>
            </a:pPr>
            <a:r>
              <a:rPr sz="1700" kern="0" spc="280" dirty="0">
                <a:solidFill>
                  <a:srgbClr val="FFFFFF">
                    <a:alpha val="100000"/>
                  </a:srgbClr>
                </a:solidFill>
                <a:latin typeface="宋体"/>
                <a:ea typeface="宋体"/>
                <a:cs typeface="宋体"/>
              </a:rPr>
              <a:t>规划服务</a:t>
            </a:r>
            <a:endParaRPr lang="en-US" altLang="en-US" sz="1700" dirty="0"/>
          </a:p>
          <a:p>
            <a:pPr algn="l" rtl="0" eaLnBrk="0">
              <a:lnSpc>
                <a:spcPct val="180000"/>
              </a:lnSpc>
            </a:pPr>
            <a:endParaRPr lang="en-US" altLang="en-US" sz="1000" dirty="0"/>
          </a:p>
          <a:p>
            <a:pPr marL="444500" algn="l" rtl="0" eaLnBrk="0">
              <a:lnSpc>
                <a:spcPct val="95000"/>
              </a:lnSpc>
              <a:spcBef>
                <a:spcPts val="530"/>
              </a:spcBef>
            </a:pPr>
            <a:r>
              <a:rPr sz="1700" kern="0" spc="280" dirty="0">
                <a:solidFill>
                  <a:srgbClr val="FFFFFF">
                    <a:alpha val="100000"/>
                  </a:srgbClr>
                </a:solidFill>
                <a:latin typeface="宋体"/>
                <a:ea typeface="宋体"/>
                <a:cs typeface="宋体"/>
              </a:rPr>
              <a:t>视频服务</a:t>
            </a:r>
            <a:endParaRPr lang="en-US" altLang="en-US" sz="1700" dirty="0"/>
          </a:p>
          <a:p>
            <a:pPr algn="l" rtl="0" eaLnBrk="0">
              <a:lnSpc>
                <a:spcPct val="179000"/>
              </a:lnSpc>
            </a:pPr>
            <a:endParaRPr lang="en-US" altLang="en-US" sz="1000" dirty="0"/>
          </a:p>
          <a:p>
            <a:pPr marL="444500" algn="l" rtl="0" eaLnBrk="0">
              <a:lnSpc>
                <a:spcPct val="96000"/>
              </a:lnSpc>
              <a:spcBef>
                <a:spcPts val="530"/>
              </a:spcBef>
            </a:pPr>
            <a:r>
              <a:rPr sz="1700" kern="0" spc="280" dirty="0">
                <a:solidFill>
                  <a:srgbClr val="FFFFFF">
                    <a:alpha val="100000"/>
                  </a:srgbClr>
                </a:solidFill>
                <a:latin typeface="宋体"/>
                <a:ea typeface="宋体"/>
                <a:cs typeface="宋体"/>
              </a:rPr>
              <a:t>位置服务</a:t>
            </a:r>
            <a:endParaRPr lang="en-US" altLang="en-US" sz="1700" dirty="0"/>
          </a:p>
          <a:p>
            <a:pPr algn="l" rtl="0" eaLnBrk="0">
              <a:lnSpc>
                <a:spcPct val="179000"/>
              </a:lnSpc>
            </a:pPr>
            <a:endParaRPr lang="en-US" altLang="en-US" sz="1000" dirty="0"/>
          </a:p>
          <a:p>
            <a:pPr marL="317500" algn="l" rtl="0" eaLnBrk="0">
              <a:lnSpc>
                <a:spcPct val="95000"/>
              </a:lnSpc>
              <a:spcBef>
                <a:spcPts val="530"/>
              </a:spcBef>
            </a:pPr>
            <a:r>
              <a:rPr sz="1700" kern="0" spc="300" dirty="0">
                <a:solidFill>
                  <a:srgbClr val="FFFFFF">
                    <a:alpha val="100000"/>
                  </a:srgbClr>
                </a:solidFill>
                <a:latin typeface="宋体"/>
                <a:ea typeface="宋体"/>
                <a:cs typeface="宋体"/>
              </a:rPr>
              <a:t>物联网服务</a:t>
            </a:r>
            <a:endParaRPr lang="en-US" altLang="en-US" sz="1700" dirty="0"/>
          </a:p>
          <a:p>
            <a:pPr algn="l" rtl="0" eaLnBrk="0">
              <a:lnSpc>
                <a:spcPct val="181000"/>
              </a:lnSpc>
            </a:pPr>
            <a:endParaRPr lang="en-US" altLang="en-US" sz="1000" dirty="0"/>
          </a:p>
          <a:p>
            <a:pPr marL="444500" algn="l" rtl="0" eaLnBrk="0">
              <a:lnSpc>
                <a:spcPct val="95000"/>
              </a:lnSpc>
              <a:spcBef>
                <a:spcPts val="525"/>
              </a:spcBef>
            </a:pPr>
            <a:r>
              <a:rPr sz="1700" kern="0" spc="280" dirty="0">
                <a:solidFill>
                  <a:srgbClr val="FFFFFF">
                    <a:alpha val="100000"/>
                  </a:srgbClr>
                </a:solidFill>
                <a:latin typeface="宋体"/>
                <a:ea typeface="宋体"/>
                <a:cs typeface="宋体"/>
              </a:rPr>
              <a:t>数据服务</a:t>
            </a:r>
            <a:endParaRPr lang="en-US" altLang="en-US" sz="1700" dirty="0"/>
          </a:p>
          <a:p>
            <a:pPr algn="l" rtl="0" eaLnBrk="0">
              <a:lnSpc>
                <a:spcPct val="180000"/>
              </a:lnSpc>
            </a:pPr>
            <a:endParaRPr lang="en-US" altLang="en-US" sz="1000" dirty="0"/>
          </a:p>
          <a:p>
            <a:pPr algn="l" rtl="0" eaLnBrk="0">
              <a:lnSpc>
                <a:spcPct val="107000"/>
              </a:lnSpc>
            </a:pPr>
            <a:endParaRPr lang="en-US" altLang="en-US" sz="400" dirty="0"/>
          </a:p>
          <a:p>
            <a:pPr marL="444500" algn="l" rtl="0" eaLnBrk="0">
              <a:lnSpc>
                <a:spcPct val="95000"/>
              </a:lnSpc>
            </a:pPr>
            <a:r>
              <a:rPr sz="1700" kern="0" spc="280" dirty="0">
                <a:solidFill>
                  <a:srgbClr val="FFFFFF">
                    <a:alpha val="100000"/>
                  </a:srgbClr>
                </a:solidFill>
                <a:latin typeface="宋体"/>
                <a:ea typeface="宋体"/>
                <a:cs typeface="宋体"/>
              </a:rPr>
              <a:t>地图服务</a:t>
            </a:r>
            <a:endParaRPr lang="en-US" altLang="en-US" sz="1700" dirty="0"/>
          </a:p>
        </p:txBody>
      </p:sp>
      <p:sp>
        <p:nvSpPr>
          <p:cNvPr id="774" name="textbox 774"/>
          <p:cNvSpPr/>
          <p:nvPr/>
        </p:nvSpPr>
        <p:spPr>
          <a:xfrm>
            <a:off x="1286287" y="2904972"/>
            <a:ext cx="1520825" cy="1569719"/>
          </a:xfrm>
          <a:prstGeom prst="rect">
            <a:avLst/>
          </a:prstGeom>
        </p:spPr>
        <p:txBody>
          <a:bodyPr vert="eaVert" wrap="square" lIns="0" tIns="0" rIns="0" bIns="0"/>
          <a:lstStyle/>
          <a:p>
            <a:pPr algn="l" rtl="0" eaLnBrk="0">
              <a:lnSpc>
                <a:spcPct val="82000"/>
              </a:lnSpc>
            </a:pPr>
            <a:endParaRPr lang="en-US" altLang="en-US" sz="100" dirty="0"/>
          </a:p>
          <a:p>
            <a:pPr marL="444500" algn="l" rtl="0" eaLnBrk="0">
              <a:lnSpc>
                <a:spcPct val="95000"/>
              </a:lnSpc>
            </a:pPr>
            <a:r>
              <a:rPr sz="1700" kern="0" spc="280" dirty="0">
                <a:solidFill>
                  <a:srgbClr val="FFFFFF">
                    <a:alpha val="100000"/>
                  </a:srgbClr>
                </a:solidFill>
                <a:latin typeface="宋体"/>
                <a:ea typeface="宋体"/>
                <a:cs typeface="宋体"/>
              </a:rPr>
              <a:t>交通仿真</a:t>
            </a:r>
            <a:endParaRPr lang="en-US" altLang="en-US" sz="1700" dirty="0"/>
          </a:p>
          <a:p>
            <a:pPr algn="l" rtl="0" eaLnBrk="0">
              <a:lnSpc>
                <a:spcPct val="111000"/>
              </a:lnSpc>
            </a:pPr>
            <a:endParaRPr lang="en-US" altLang="en-US" sz="1000" dirty="0"/>
          </a:p>
          <a:p>
            <a:pPr algn="l" rtl="0" eaLnBrk="0">
              <a:lnSpc>
                <a:spcPct val="111000"/>
              </a:lnSpc>
            </a:pPr>
            <a:endParaRPr lang="en-US" altLang="en-US" sz="1000" dirty="0"/>
          </a:p>
          <a:p>
            <a:pPr marL="12700" algn="l" rtl="0" eaLnBrk="0">
              <a:lnSpc>
                <a:spcPct val="95000"/>
              </a:lnSpc>
              <a:spcBef>
                <a:spcPts val="525"/>
              </a:spcBef>
            </a:pPr>
            <a:r>
              <a:rPr sz="1700" kern="0" spc="320" dirty="0">
                <a:solidFill>
                  <a:srgbClr val="FFFFFF">
                    <a:alpha val="100000"/>
                  </a:srgbClr>
                </a:solidFill>
                <a:latin typeface="宋体"/>
                <a:ea typeface="宋体"/>
                <a:cs typeface="宋体"/>
              </a:rPr>
              <a:t>共享交换系统</a:t>
            </a:r>
            <a:endParaRPr lang="en-US" altLang="en-US" sz="1700" dirty="0"/>
          </a:p>
          <a:p>
            <a:pPr algn="l" rtl="0" eaLnBrk="0">
              <a:lnSpc>
                <a:spcPct val="172000"/>
              </a:lnSpc>
            </a:pPr>
            <a:endParaRPr lang="en-US" altLang="en-US" sz="1000" dirty="0"/>
          </a:p>
          <a:p>
            <a:pPr algn="l" rtl="0" eaLnBrk="0">
              <a:lnSpc>
                <a:spcPct val="106000"/>
              </a:lnSpc>
            </a:pPr>
            <a:endParaRPr lang="en-US" altLang="en-US" sz="400" dirty="0"/>
          </a:p>
          <a:p>
            <a:pPr marL="12700" algn="l" rtl="0" eaLnBrk="0">
              <a:lnSpc>
                <a:spcPct val="95000"/>
              </a:lnSpc>
              <a:spcBef>
                <a:spcPts val="0"/>
              </a:spcBef>
            </a:pPr>
            <a:r>
              <a:rPr sz="1700" kern="0" spc="320" dirty="0">
                <a:solidFill>
                  <a:srgbClr val="FFFFFF">
                    <a:alpha val="100000"/>
                  </a:srgbClr>
                </a:solidFill>
                <a:latin typeface="宋体"/>
                <a:ea typeface="宋体"/>
                <a:cs typeface="宋体"/>
              </a:rPr>
              <a:t>开发中心系统</a:t>
            </a:r>
            <a:endParaRPr lang="en-US" altLang="en-US" sz="1700" dirty="0"/>
          </a:p>
        </p:txBody>
      </p:sp>
      <p:sp>
        <p:nvSpPr>
          <p:cNvPr id="776" name="textbox 776"/>
          <p:cNvSpPr/>
          <p:nvPr/>
        </p:nvSpPr>
        <p:spPr>
          <a:xfrm>
            <a:off x="1329715" y="5394172"/>
            <a:ext cx="9871709" cy="28384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100000"/>
              </a:lnSpc>
            </a:pPr>
            <a:r>
              <a:rPr sz="1700" kern="0" spc="90" dirty="0">
                <a:solidFill>
                  <a:srgbClr val="FFFFFF">
                    <a:alpha val="100000"/>
                  </a:srgbClr>
                </a:solidFill>
                <a:latin typeface="宋体"/>
                <a:ea typeface="宋体"/>
                <a:cs typeface="宋体"/>
              </a:rPr>
              <a:t>城市数据采集系统</a:t>
            </a:r>
            <a:r>
              <a:rPr sz="1700" kern="0" spc="40" dirty="0">
                <a:solidFill>
                  <a:srgbClr val="FFFFFF">
                    <a:alpha val="100000"/>
                  </a:srgbClr>
                </a:solidFill>
                <a:latin typeface="宋体"/>
                <a:ea typeface="宋体"/>
                <a:cs typeface="宋体"/>
              </a:rPr>
              <a:t>                 </a:t>
            </a:r>
            <a:r>
              <a:rPr sz="1700" kern="0" spc="30" dirty="0">
                <a:solidFill>
                  <a:srgbClr val="FFFFFF">
                    <a:alpha val="100000"/>
                  </a:srgbClr>
                </a:solidFill>
                <a:latin typeface="宋体"/>
                <a:ea typeface="宋体"/>
                <a:cs typeface="宋体"/>
              </a:rPr>
              <a:t> </a:t>
            </a:r>
            <a:r>
              <a:rPr sz="1700" kern="0" spc="90" dirty="0">
                <a:solidFill>
                  <a:srgbClr val="FFFFFF">
                    <a:alpha val="100000"/>
                  </a:srgbClr>
                </a:solidFill>
                <a:latin typeface="宋体"/>
                <a:ea typeface="宋体"/>
                <a:cs typeface="宋体"/>
              </a:rPr>
              <a:t>城市数据管理系统</a:t>
            </a:r>
            <a:r>
              <a:rPr sz="1700" kern="0" spc="30" dirty="0">
                <a:solidFill>
                  <a:srgbClr val="FFFFFF">
                    <a:alpha val="100000"/>
                  </a:srgbClr>
                </a:solidFill>
                <a:latin typeface="宋体"/>
                <a:ea typeface="宋体"/>
                <a:cs typeface="宋体"/>
              </a:rPr>
              <a:t>            </a:t>
            </a:r>
            <a:r>
              <a:rPr sz="1700" kern="0" spc="20" dirty="0">
                <a:solidFill>
                  <a:srgbClr val="FFFFFF">
                    <a:alpha val="100000"/>
                  </a:srgbClr>
                </a:solidFill>
                <a:latin typeface="宋体"/>
                <a:ea typeface="宋体"/>
                <a:cs typeface="宋体"/>
              </a:rPr>
              <a:t>   </a:t>
            </a:r>
            <a:r>
              <a:rPr sz="1700" kern="0" spc="90" dirty="0">
                <a:solidFill>
                  <a:srgbClr val="FFFFFF">
                    <a:alpha val="100000"/>
                  </a:srgbClr>
                </a:solidFill>
                <a:latin typeface="宋体"/>
                <a:ea typeface="宋体"/>
                <a:cs typeface="宋体"/>
              </a:rPr>
              <a:t>城市数据挖掘和分析系统</a:t>
            </a:r>
            <a:endParaRPr lang="en-US" altLang="en-US" sz="1700" dirty="0"/>
          </a:p>
        </p:txBody>
      </p:sp>
      <p:sp>
        <p:nvSpPr>
          <p:cNvPr id="778" name="textbox 778"/>
          <p:cNvSpPr/>
          <p:nvPr/>
        </p:nvSpPr>
        <p:spPr>
          <a:xfrm>
            <a:off x="3103230" y="3082772"/>
            <a:ext cx="1431289" cy="1569719"/>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ct val="95000"/>
              </a:lnSpc>
            </a:pPr>
            <a:r>
              <a:rPr sz="1700" kern="0" spc="320" dirty="0">
                <a:solidFill>
                  <a:srgbClr val="FFFFFF">
                    <a:alpha val="100000"/>
                  </a:srgbClr>
                </a:solidFill>
                <a:latin typeface="宋体"/>
                <a:ea typeface="宋体"/>
                <a:cs typeface="宋体"/>
              </a:rPr>
              <a:t>应急态势仿真</a:t>
            </a:r>
            <a:endParaRPr lang="en-US" altLang="en-US" sz="1700" dirty="0"/>
          </a:p>
          <a:p>
            <a:pPr algn="l" rtl="0" eaLnBrk="0">
              <a:lnSpc>
                <a:spcPct val="172000"/>
              </a:lnSpc>
            </a:pPr>
            <a:endParaRPr lang="en-US" altLang="en-US" sz="1000" dirty="0"/>
          </a:p>
          <a:p>
            <a:pPr marL="12700" algn="l" rtl="0" eaLnBrk="0">
              <a:lnSpc>
                <a:spcPct val="95000"/>
              </a:lnSpc>
              <a:spcBef>
                <a:spcPts val="530"/>
              </a:spcBef>
            </a:pPr>
            <a:r>
              <a:rPr sz="1700" kern="0" spc="320" dirty="0">
                <a:solidFill>
                  <a:srgbClr val="FFFFFF">
                    <a:alpha val="100000"/>
                  </a:srgbClr>
                </a:solidFill>
                <a:latin typeface="宋体"/>
                <a:ea typeface="宋体"/>
                <a:cs typeface="宋体"/>
              </a:rPr>
              <a:t>环境污染仿真</a:t>
            </a:r>
            <a:endParaRPr lang="en-US" altLang="en-US" sz="1700" dirty="0"/>
          </a:p>
          <a:p>
            <a:pPr algn="l" rtl="0" eaLnBrk="0">
              <a:lnSpc>
                <a:spcPct val="163000"/>
              </a:lnSpc>
            </a:pPr>
            <a:endParaRPr lang="en-US" altLang="en-US" sz="1000" dirty="0"/>
          </a:p>
          <a:p>
            <a:pPr algn="l" rtl="0" eaLnBrk="0">
              <a:lnSpc>
                <a:spcPct val="108000"/>
              </a:lnSpc>
            </a:pPr>
            <a:endParaRPr lang="en-US" altLang="en-US" sz="400" dirty="0"/>
          </a:p>
          <a:p>
            <a:pPr marL="12700" algn="l" rtl="0" eaLnBrk="0">
              <a:lnSpc>
                <a:spcPct val="95000"/>
              </a:lnSpc>
              <a:spcBef>
                <a:spcPts val="5"/>
              </a:spcBef>
            </a:pPr>
            <a:r>
              <a:rPr sz="1700" kern="0" spc="320" dirty="0">
                <a:solidFill>
                  <a:srgbClr val="FFFFFF">
                    <a:alpha val="100000"/>
                  </a:srgbClr>
                </a:solidFill>
                <a:latin typeface="宋体"/>
                <a:ea typeface="宋体"/>
                <a:cs typeface="宋体"/>
              </a:rPr>
              <a:t>极端气候仿真</a:t>
            </a:r>
            <a:endParaRPr lang="en-US" altLang="en-US" sz="1700" dirty="0"/>
          </a:p>
        </p:txBody>
      </p:sp>
      <p:sp>
        <p:nvSpPr>
          <p:cNvPr id="780" name="textbox 780"/>
          <p:cNvSpPr/>
          <p:nvPr/>
        </p:nvSpPr>
        <p:spPr>
          <a:xfrm>
            <a:off x="4071087" y="288073"/>
            <a:ext cx="4086859"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70" dirty="0">
                <a:solidFill>
                  <a:srgbClr val="FFFFFF">
                    <a:alpha val="100000"/>
                  </a:srgbClr>
                </a:solidFill>
                <a:latin typeface="宋体"/>
                <a:ea typeface="宋体"/>
                <a:cs typeface="宋体"/>
              </a:rPr>
              <a:t>城市信息管理平台</a:t>
            </a:r>
            <a:endParaRPr lang="en-US" altLang="en-US" sz="3900" dirty="0"/>
          </a:p>
        </p:txBody>
      </p:sp>
      <p:sp>
        <p:nvSpPr>
          <p:cNvPr id="782" name="textbox 782"/>
          <p:cNvSpPr/>
          <p:nvPr/>
        </p:nvSpPr>
        <p:spPr>
          <a:xfrm>
            <a:off x="4844014" y="2945116"/>
            <a:ext cx="248284" cy="1898650"/>
          </a:xfrm>
          <a:prstGeom prst="rect">
            <a:avLst/>
          </a:prstGeom>
        </p:spPr>
        <p:txBody>
          <a:bodyPr vert="eaVert" wrap="square" lIns="0" tIns="0" rIns="0" bIns="0"/>
          <a:lstStyle/>
          <a:p>
            <a:pPr algn="l" rtl="0" eaLnBrk="0">
              <a:lnSpc>
                <a:spcPct val="78000"/>
              </a:lnSpc>
            </a:pPr>
            <a:endParaRPr lang="en-US" altLang="en-US" sz="100" dirty="0"/>
          </a:p>
          <a:p>
            <a:pPr marL="12700" algn="l" rtl="0" eaLnBrk="0">
              <a:lnSpc>
                <a:spcPct val="96000"/>
              </a:lnSpc>
            </a:pPr>
            <a:r>
              <a:rPr sz="1500" kern="0" spc="340" dirty="0">
                <a:solidFill>
                  <a:srgbClr val="FFFFFF">
                    <a:alpha val="100000"/>
                  </a:srgbClr>
                </a:solidFill>
                <a:latin typeface="宋体"/>
                <a:ea typeface="宋体"/>
                <a:cs typeface="宋体"/>
              </a:rPr>
              <a:t>三通五透量化仿真</a:t>
            </a:r>
            <a:endParaRPr lang="en-US" altLang="en-US" sz="1500" dirty="0"/>
          </a:p>
        </p:txBody>
      </p:sp>
      <p:sp>
        <p:nvSpPr>
          <p:cNvPr id="784" name="textbox 784"/>
          <p:cNvSpPr/>
          <p:nvPr/>
        </p:nvSpPr>
        <p:spPr>
          <a:xfrm>
            <a:off x="712115" y="2904972"/>
            <a:ext cx="278765" cy="1569719"/>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ct val="96000"/>
              </a:lnSpc>
            </a:pPr>
            <a:r>
              <a:rPr sz="1700" kern="0" spc="320" dirty="0">
                <a:solidFill>
                  <a:srgbClr val="FFFFFF">
                    <a:alpha val="100000"/>
                  </a:srgbClr>
                </a:solidFill>
                <a:latin typeface="宋体"/>
                <a:ea typeface="宋体"/>
                <a:cs typeface="宋体"/>
              </a:rPr>
              <a:t>资源展示系统</a:t>
            </a:r>
            <a:endParaRPr lang="en-US" altLang="en-US" sz="1700" dirty="0"/>
          </a:p>
        </p:txBody>
      </p:sp>
      <p:sp>
        <p:nvSpPr>
          <p:cNvPr id="786" name="textbox 786"/>
          <p:cNvSpPr/>
          <p:nvPr/>
        </p:nvSpPr>
        <p:spPr>
          <a:xfrm>
            <a:off x="7628915" y="2308072"/>
            <a:ext cx="1159510" cy="28511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1700" kern="0" spc="80" dirty="0">
                <a:solidFill>
                  <a:srgbClr val="FFFFFF">
                    <a:alpha val="100000"/>
                  </a:srgbClr>
                </a:solidFill>
                <a:latin typeface="宋体"/>
                <a:ea typeface="宋体"/>
                <a:cs typeface="宋体"/>
              </a:rPr>
              <a:t>服务资源池</a:t>
            </a:r>
            <a:endParaRPr lang="en-US" altLang="en-US" sz="1700" dirty="0"/>
          </a:p>
        </p:txBody>
      </p:sp>
      <p:sp>
        <p:nvSpPr>
          <p:cNvPr id="788" name="textbox 788"/>
          <p:cNvSpPr/>
          <p:nvPr/>
        </p:nvSpPr>
        <p:spPr>
          <a:xfrm>
            <a:off x="3376244" y="2308072"/>
            <a:ext cx="929639" cy="28384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100000"/>
              </a:lnSpc>
            </a:pPr>
            <a:r>
              <a:rPr sz="1700" kern="0" spc="70" dirty="0">
                <a:solidFill>
                  <a:srgbClr val="FFFFFF">
                    <a:alpha val="100000"/>
                  </a:srgbClr>
                </a:solidFill>
                <a:latin typeface="宋体"/>
                <a:ea typeface="宋体"/>
                <a:cs typeface="宋体"/>
              </a:rPr>
              <a:t>仿真模拟</a:t>
            </a:r>
            <a:endParaRPr lang="en-US" altLang="en-US" sz="1700" dirty="0"/>
          </a:p>
        </p:txBody>
      </p:sp>
      <p:sp>
        <p:nvSpPr>
          <p:cNvPr id="790" name="textbox 790"/>
          <p:cNvSpPr/>
          <p:nvPr/>
        </p:nvSpPr>
        <p:spPr>
          <a:xfrm>
            <a:off x="5637758" y="1777212"/>
            <a:ext cx="928369"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70" dirty="0">
                <a:solidFill>
                  <a:srgbClr val="FFFFFF">
                    <a:alpha val="100000"/>
                  </a:srgbClr>
                </a:solidFill>
                <a:latin typeface="宋体"/>
                <a:ea typeface="宋体"/>
                <a:cs typeface="宋体"/>
              </a:rPr>
              <a:t>综合门户</a:t>
            </a:r>
            <a:endParaRPr lang="en-US" altLang="en-US" sz="1700" dirty="0"/>
          </a:p>
        </p:txBody>
      </p:sp>
      <p:sp>
        <p:nvSpPr>
          <p:cNvPr id="792" name="textbox 792"/>
          <p:cNvSpPr/>
          <p:nvPr/>
        </p:nvSpPr>
        <p:spPr>
          <a:xfrm>
            <a:off x="196215" y="6572325"/>
            <a:ext cx="387984" cy="233679"/>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0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P78</a:t>
            </a:r>
            <a:endParaRPr lang="en-US" altLang="en-US" sz="17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4" name="picture 794"/>
          <p:cNvPicPr>
            <a:picLocks noChangeAspect="1"/>
          </p:cNvPicPr>
          <p:nvPr/>
        </p:nvPicPr>
        <p:blipFill>
          <a:blip r:embed="rId1"/>
          <a:stretch>
            <a:fillRect/>
          </a:stretch>
        </p:blipFill>
        <p:spPr>
          <a:xfrm rot="21600000">
            <a:off x="0" y="0"/>
            <a:ext cx="12192000" cy="6858000"/>
          </a:xfrm>
          <a:prstGeom prst="rect">
            <a:avLst/>
          </a:prstGeom>
        </p:spPr>
      </p:pic>
      <p:sp>
        <p:nvSpPr>
          <p:cNvPr id="796" name="textbox 796"/>
          <p:cNvSpPr/>
          <p:nvPr/>
        </p:nvSpPr>
        <p:spPr>
          <a:xfrm>
            <a:off x="4071087" y="249973"/>
            <a:ext cx="4086859"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70" dirty="0">
                <a:solidFill>
                  <a:srgbClr val="FFFFFF">
                    <a:alpha val="100000"/>
                  </a:srgbClr>
                </a:solidFill>
                <a:latin typeface="宋体"/>
                <a:ea typeface="宋体"/>
                <a:cs typeface="宋体"/>
              </a:rPr>
              <a:t>城市信息管理门户</a:t>
            </a:r>
            <a:endParaRPr lang="en-US" altLang="en-US" sz="3900" dirty="0"/>
          </a:p>
        </p:txBody>
      </p:sp>
      <p:sp>
        <p:nvSpPr>
          <p:cNvPr id="798" name="textbox 798"/>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P79</a:t>
            </a:r>
            <a:endParaRPr lang="en-US" alt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0" name="picture 800"/>
          <p:cNvPicPr>
            <a:picLocks noChangeAspect="1"/>
          </p:cNvPicPr>
          <p:nvPr/>
        </p:nvPicPr>
        <p:blipFill>
          <a:blip r:embed="rId1"/>
          <a:stretch>
            <a:fillRect/>
          </a:stretch>
        </p:blipFill>
        <p:spPr>
          <a:xfrm rot="21600000">
            <a:off x="0" y="0"/>
            <a:ext cx="12192000" cy="6858000"/>
          </a:xfrm>
          <a:prstGeom prst="rect">
            <a:avLst/>
          </a:prstGeom>
        </p:spPr>
      </p:pic>
      <p:sp>
        <p:nvSpPr>
          <p:cNvPr id="802" name="textbox 802"/>
          <p:cNvSpPr/>
          <p:nvPr/>
        </p:nvSpPr>
        <p:spPr>
          <a:xfrm>
            <a:off x="4083787" y="224573"/>
            <a:ext cx="4086859" cy="601344"/>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7000"/>
              </a:lnSpc>
            </a:pPr>
            <a:r>
              <a:rPr sz="3900" b="1" kern="0" spc="70" dirty="0">
                <a:solidFill>
                  <a:srgbClr val="FFFFFF">
                    <a:alpha val="100000"/>
                  </a:srgbClr>
                </a:solidFill>
                <a:latin typeface="宋体"/>
                <a:ea typeface="宋体"/>
                <a:cs typeface="宋体"/>
              </a:rPr>
              <a:t>城市数据采集系统</a:t>
            </a:r>
            <a:endParaRPr lang="en-US" altLang="en-US" sz="3900" dirty="0"/>
          </a:p>
        </p:txBody>
      </p:sp>
      <p:sp>
        <p:nvSpPr>
          <p:cNvPr id="804" name="textbox 804"/>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P80</a:t>
            </a:r>
            <a:endParaRPr lang="en-US" altLang="en-US" sz="17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 name="picture 806"/>
          <p:cNvPicPr>
            <a:picLocks noChangeAspect="1"/>
          </p:cNvPicPr>
          <p:nvPr/>
        </p:nvPicPr>
        <p:blipFill>
          <a:blip r:embed="rId1"/>
          <a:stretch>
            <a:fillRect/>
          </a:stretch>
        </p:blipFill>
        <p:spPr>
          <a:xfrm rot="21600000">
            <a:off x="0" y="0"/>
            <a:ext cx="12192000" cy="6858000"/>
          </a:xfrm>
          <a:prstGeom prst="rect">
            <a:avLst/>
          </a:prstGeom>
        </p:spPr>
      </p:pic>
      <p:sp>
        <p:nvSpPr>
          <p:cNvPr id="808" name="textbox 808"/>
          <p:cNvSpPr/>
          <p:nvPr/>
        </p:nvSpPr>
        <p:spPr>
          <a:xfrm>
            <a:off x="3524987" y="84873"/>
            <a:ext cx="5107940"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80" dirty="0">
                <a:solidFill>
                  <a:srgbClr val="FFFFFF">
                    <a:alpha val="100000"/>
                  </a:srgbClr>
                </a:solidFill>
                <a:latin typeface="宋体"/>
                <a:ea typeface="宋体"/>
                <a:cs typeface="宋体"/>
              </a:rPr>
              <a:t>城市数据资源管理系统</a:t>
            </a:r>
            <a:endParaRPr lang="en-US" altLang="en-US" sz="3900" dirty="0"/>
          </a:p>
        </p:txBody>
      </p:sp>
      <p:sp>
        <p:nvSpPr>
          <p:cNvPr id="810" name="textbox 810"/>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P81</a:t>
            </a:r>
            <a:endParaRPr lang="en-US" altLang="en-US" sz="1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2" name="picture 812"/>
          <p:cNvPicPr>
            <a:picLocks noChangeAspect="1"/>
          </p:cNvPicPr>
          <p:nvPr/>
        </p:nvPicPr>
        <p:blipFill>
          <a:blip r:embed="rId1"/>
          <a:stretch>
            <a:fillRect/>
          </a:stretch>
        </p:blipFill>
        <p:spPr>
          <a:xfrm rot="21600000">
            <a:off x="0" y="0"/>
            <a:ext cx="12192000" cy="6858000"/>
          </a:xfrm>
          <a:prstGeom prst="rect">
            <a:avLst/>
          </a:prstGeom>
        </p:spPr>
      </p:pic>
      <p:sp>
        <p:nvSpPr>
          <p:cNvPr id="814" name="textbox 814"/>
          <p:cNvSpPr/>
          <p:nvPr/>
        </p:nvSpPr>
        <p:spPr>
          <a:xfrm>
            <a:off x="4071087" y="84873"/>
            <a:ext cx="4086859"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70" dirty="0">
                <a:solidFill>
                  <a:srgbClr val="FFFFFF">
                    <a:alpha val="100000"/>
                  </a:srgbClr>
                </a:solidFill>
                <a:latin typeface="宋体"/>
                <a:ea typeface="宋体"/>
                <a:cs typeface="宋体"/>
              </a:rPr>
              <a:t>城市资源展示系统</a:t>
            </a:r>
            <a:endParaRPr lang="en-US" altLang="en-US" sz="3900" dirty="0"/>
          </a:p>
        </p:txBody>
      </p:sp>
      <p:sp>
        <p:nvSpPr>
          <p:cNvPr id="816" name="textbox 816"/>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P82</a:t>
            </a:r>
            <a:endParaRPr lang="en-US" altLang="en-US" sz="17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8" name="picture 818"/>
          <p:cNvPicPr>
            <a:picLocks noChangeAspect="1"/>
          </p:cNvPicPr>
          <p:nvPr/>
        </p:nvPicPr>
        <p:blipFill>
          <a:blip r:embed="rId1"/>
          <a:stretch>
            <a:fillRect/>
          </a:stretch>
        </p:blipFill>
        <p:spPr>
          <a:xfrm rot="21600000">
            <a:off x="0" y="0"/>
            <a:ext cx="12192000" cy="6858000"/>
          </a:xfrm>
          <a:prstGeom prst="rect">
            <a:avLst/>
          </a:prstGeom>
        </p:spPr>
      </p:pic>
      <p:sp>
        <p:nvSpPr>
          <p:cNvPr id="820" name="textbox 820"/>
          <p:cNvSpPr/>
          <p:nvPr/>
        </p:nvSpPr>
        <p:spPr>
          <a:xfrm>
            <a:off x="3283687" y="84873"/>
            <a:ext cx="5618479"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80" dirty="0">
                <a:solidFill>
                  <a:srgbClr val="FFFFFF">
                    <a:alpha val="100000"/>
                  </a:srgbClr>
                </a:solidFill>
                <a:latin typeface="宋体"/>
                <a:ea typeface="宋体"/>
                <a:cs typeface="宋体"/>
              </a:rPr>
              <a:t>城市数据挖掘与分析系统</a:t>
            </a:r>
            <a:endParaRPr lang="en-US" altLang="en-US" sz="3900" dirty="0"/>
          </a:p>
        </p:txBody>
      </p:sp>
      <p:sp>
        <p:nvSpPr>
          <p:cNvPr id="822" name="textbox 822"/>
          <p:cNvSpPr/>
          <p:nvPr/>
        </p:nvSpPr>
        <p:spPr>
          <a:xfrm>
            <a:off x="196215" y="6571639"/>
            <a:ext cx="387984" cy="2343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P83</a:t>
            </a:r>
            <a:endParaRPr lang="en-US" altLang="en-US" sz="17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4" name="picture 824"/>
          <p:cNvPicPr>
            <a:picLocks noChangeAspect="1"/>
          </p:cNvPicPr>
          <p:nvPr/>
        </p:nvPicPr>
        <p:blipFill>
          <a:blip r:embed="rId1"/>
          <a:stretch>
            <a:fillRect/>
          </a:stretch>
        </p:blipFill>
        <p:spPr>
          <a:xfrm rot="21600000">
            <a:off x="0" y="0"/>
            <a:ext cx="12192000" cy="6858000"/>
          </a:xfrm>
          <a:prstGeom prst="rect">
            <a:avLst/>
          </a:prstGeom>
        </p:spPr>
      </p:pic>
      <p:sp>
        <p:nvSpPr>
          <p:cNvPr id="826" name="textbox 826"/>
          <p:cNvSpPr/>
          <p:nvPr/>
        </p:nvSpPr>
        <p:spPr>
          <a:xfrm>
            <a:off x="4045687" y="84873"/>
            <a:ext cx="4086859" cy="601344"/>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7000"/>
              </a:lnSpc>
            </a:pPr>
            <a:r>
              <a:rPr sz="3900" b="1" kern="0" spc="70" dirty="0">
                <a:solidFill>
                  <a:srgbClr val="FFFFFF">
                    <a:alpha val="100000"/>
                  </a:srgbClr>
                </a:solidFill>
                <a:latin typeface="宋体"/>
                <a:ea typeface="宋体"/>
                <a:cs typeface="宋体"/>
              </a:rPr>
              <a:t>城市仿真模拟系统</a:t>
            </a:r>
            <a:endParaRPr lang="en-US" altLang="en-US" sz="3900" dirty="0"/>
          </a:p>
        </p:txBody>
      </p:sp>
      <p:sp>
        <p:nvSpPr>
          <p:cNvPr id="828" name="textbox 828"/>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P84</a:t>
            </a:r>
            <a:endParaRPr lang="en-US" alt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 name="picture 588"/>
          <p:cNvPicPr>
            <a:picLocks noChangeAspect="1"/>
          </p:cNvPicPr>
          <p:nvPr/>
        </p:nvPicPr>
        <p:blipFill>
          <a:blip r:embed="rId1"/>
          <a:stretch>
            <a:fillRect/>
          </a:stretch>
        </p:blipFill>
        <p:spPr>
          <a:xfrm rot="21600000">
            <a:off x="0" y="0"/>
            <a:ext cx="12192000" cy="6858000"/>
          </a:xfrm>
          <a:prstGeom prst="rect">
            <a:avLst/>
          </a:prstGeom>
        </p:spPr>
      </p:pic>
      <p:sp>
        <p:nvSpPr>
          <p:cNvPr id="590" name="textbox 590"/>
          <p:cNvSpPr/>
          <p:nvPr/>
        </p:nvSpPr>
        <p:spPr>
          <a:xfrm>
            <a:off x="196215" y="5969329"/>
            <a:ext cx="10634980" cy="836930"/>
          </a:xfrm>
          <a:prstGeom prst="rect">
            <a:avLst/>
          </a:prstGeom>
        </p:spPr>
        <p:txBody>
          <a:bodyPr vert="horz" wrap="square" lIns="0" tIns="0" rIns="0" bIns="0"/>
          <a:lstStyle/>
          <a:p>
            <a:pPr algn="l" rtl="0" eaLnBrk="0">
              <a:lnSpc>
                <a:spcPct val="66000"/>
              </a:lnSpc>
            </a:pPr>
            <a:endParaRPr lang="en-US" altLang="en-US" sz="100" dirty="0"/>
          </a:p>
          <a:p>
            <a:pPr algn="r" rtl="0" eaLnBrk="0">
              <a:lnSpc>
                <a:spcPct val="98000"/>
              </a:lnSpc>
            </a:pPr>
            <a:r>
              <a:rPr sz="3500" b="1" kern="0" spc="80" dirty="0">
                <a:solidFill>
                  <a:srgbClr val="FFFFFF">
                    <a:alpha val="100000"/>
                  </a:srgbClr>
                </a:solidFill>
                <a:latin typeface="宋体"/>
                <a:ea typeface="宋体"/>
                <a:cs typeface="宋体"/>
              </a:rPr>
              <a:t>城市计算：基于位置大</a:t>
            </a:r>
            <a:r>
              <a:rPr sz="3500" b="1" kern="0" spc="70" dirty="0">
                <a:solidFill>
                  <a:srgbClr val="FFFFFF">
                    <a:alpha val="100000"/>
                  </a:srgbClr>
                </a:solidFill>
                <a:latin typeface="宋体"/>
                <a:ea typeface="宋体"/>
                <a:cs typeface="宋体"/>
              </a:rPr>
              <a:t>数据的</a:t>
            </a:r>
            <a:r>
              <a:rPr sz="3500" kern="0" spc="-530" dirty="0">
                <a:solidFill>
                  <a:srgbClr val="FFFFFF">
                    <a:alpha val="100000"/>
                  </a:srgbClr>
                </a:solidFill>
                <a:latin typeface="宋体"/>
                <a:ea typeface="宋体"/>
                <a:cs typeface="宋体"/>
              </a:rPr>
              <a:t> </a:t>
            </a:r>
            <a:r>
              <a:rPr sz="3500" b="1" kern="0" spc="70" dirty="0">
                <a:solidFill>
                  <a:srgbClr val="FFFF00">
                    <a:alpha val="100000"/>
                  </a:srgbClr>
                </a:solidFill>
                <a:latin typeface="宋体"/>
                <a:ea typeface="宋体"/>
                <a:cs typeface="宋体"/>
              </a:rPr>
              <a:t>时空热力图表达</a:t>
            </a:r>
            <a:endParaRPr lang="en-US" altLang="en-US" sz="3500" dirty="0"/>
          </a:p>
          <a:p>
            <a:pPr algn="l" rtl="0" eaLnBrk="0">
              <a:lnSpc>
                <a:spcPct val="109000"/>
              </a:lnSpc>
            </a:pPr>
            <a:endParaRPr lang="en-US" altLang="en-US" sz="500" dirty="0"/>
          </a:p>
          <a:p>
            <a:pPr marL="12700" algn="l" rtl="0" eaLnBrk="0">
              <a:lnSpc>
                <a:spcPct val="80000"/>
              </a:lnSpc>
              <a:spcBef>
                <a:spcPts val="5"/>
              </a:spcBef>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P58</a:t>
            </a:r>
            <a:endParaRPr lang="en-US" altLang="en-US" sz="1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0" name="picture 830"/>
          <p:cNvPicPr>
            <a:picLocks noChangeAspect="1"/>
          </p:cNvPicPr>
          <p:nvPr/>
        </p:nvPicPr>
        <p:blipFill>
          <a:blip r:embed="rId1"/>
          <a:stretch>
            <a:fillRect/>
          </a:stretch>
        </p:blipFill>
        <p:spPr>
          <a:xfrm rot="21600000">
            <a:off x="0" y="0"/>
            <a:ext cx="12192000" cy="6858000"/>
          </a:xfrm>
          <a:prstGeom prst="rect">
            <a:avLst/>
          </a:prstGeom>
        </p:spPr>
      </p:pic>
      <p:sp>
        <p:nvSpPr>
          <p:cNvPr id="832" name="textbox 832"/>
          <p:cNvSpPr/>
          <p:nvPr/>
        </p:nvSpPr>
        <p:spPr>
          <a:xfrm>
            <a:off x="3537687" y="84873"/>
            <a:ext cx="5107940"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80" dirty="0">
                <a:solidFill>
                  <a:srgbClr val="FFFFFF">
                    <a:alpha val="100000"/>
                  </a:srgbClr>
                </a:solidFill>
                <a:latin typeface="宋体"/>
                <a:ea typeface="宋体"/>
                <a:cs typeface="宋体"/>
              </a:rPr>
              <a:t>城市数据共享交换系统</a:t>
            </a:r>
            <a:endParaRPr lang="en-US" altLang="en-US" sz="3900" dirty="0"/>
          </a:p>
        </p:txBody>
      </p:sp>
      <p:sp>
        <p:nvSpPr>
          <p:cNvPr id="834" name="textbox 834"/>
          <p:cNvSpPr/>
          <p:nvPr/>
        </p:nvSpPr>
        <p:spPr>
          <a:xfrm>
            <a:off x="196215" y="6572325"/>
            <a:ext cx="387984" cy="233679"/>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0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P85</a:t>
            </a:r>
            <a:endParaRPr lang="en-US" altLang="en-US" sz="17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6" name="picture 836"/>
          <p:cNvPicPr>
            <a:picLocks noChangeAspect="1"/>
          </p:cNvPicPr>
          <p:nvPr/>
        </p:nvPicPr>
        <p:blipFill>
          <a:blip r:embed="rId1"/>
          <a:stretch>
            <a:fillRect/>
          </a:stretch>
        </p:blipFill>
        <p:spPr>
          <a:xfrm rot="21600000">
            <a:off x="0" y="0"/>
            <a:ext cx="12192000" cy="6858000"/>
          </a:xfrm>
          <a:prstGeom prst="rect">
            <a:avLst/>
          </a:prstGeom>
        </p:spPr>
      </p:pic>
      <p:sp>
        <p:nvSpPr>
          <p:cNvPr id="838" name="textbox 838"/>
          <p:cNvSpPr/>
          <p:nvPr/>
        </p:nvSpPr>
        <p:spPr>
          <a:xfrm>
            <a:off x="4071087" y="84873"/>
            <a:ext cx="4086859"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70" dirty="0">
                <a:solidFill>
                  <a:srgbClr val="FFFFFF">
                    <a:alpha val="100000"/>
                  </a:srgbClr>
                </a:solidFill>
                <a:latin typeface="宋体"/>
                <a:ea typeface="宋体"/>
                <a:cs typeface="宋体"/>
              </a:rPr>
              <a:t>城市运维管理系统</a:t>
            </a:r>
            <a:endParaRPr lang="en-US" altLang="en-US" sz="3900" dirty="0"/>
          </a:p>
        </p:txBody>
      </p:sp>
      <p:sp>
        <p:nvSpPr>
          <p:cNvPr id="840" name="textbox 840"/>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P86</a:t>
            </a:r>
            <a:endParaRPr lang="en-US" altLang="en-US" sz="17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2" name="picture 842"/>
          <p:cNvPicPr>
            <a:picLocks noChangeAspect="1"/>
          </p:cNvPicPr>
          <p:nvPr/>
        </p:nvPicPr>
        <p:blipFill>
          <a:blip r:embed="rId1"/>
          <a:stretch>
            <a:fillRect/>
          </a:stretch>
        </p:blipFill>
        <p:spPr>
          <a:xfrm rot="21600000">
            <a:off x="0" y="0"/>
            <a:ext cx="12192000" cy="6858000"/>
          </a:xfrm>
          <a:prstGeom prst="rect">
            <a:avLst/>
          </a:prstGeom>
        </p:spPr>
      </p:pic>
      <p:sp>
        <p:nvSpPr>
          <p:cNvPr id="844" name="textbox 844"/>
          <p:cNvSpPr/>
          <p:nvPr/>
        </p:nvSpPr>
        <p:spPr>
          <a:xfrm>
            <a:off x="4071087" y="72173"/>
            <a:ext cx="4086859"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70" dirty="0">
                <a:solidFill>
                  <a:srgbClr val="FFFFFF">
                    <a:alpha val="100000"/>
                  </a:srgbClr>
                </a:solidFill>
                <a:latin typeface="宋体"/>
                <a:ea typeface="宋体"/>
                <a:cs typeface="宋体"/>
              </a:rPr>
              <a:t>城市开发中心系统</a:t>
            </a:r>
            <a:endParaRPr lang="en-US" altLang="en-US" sz="3900" dirty="0"/>
          </a:p>
        </p:txBody>
      </p:sp>
      <p:sp>
        <p:nvSpPr>
          <p:cNvPr id="846" name="textbox 846"/>
          <p:cNvSpPr/>
          <p:nvPr/>
        </p:nvSpPr>
        <p:spPr>
          <a:xfrm>
            <a:off x="196215" y="6572325"/>
            <a:ext cx="387984" cy="233679"/>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0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P87</a:t>
            </a:r>
            <a:endParaRPr lang="en-US" altLang="en-US" sz="17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8" name="picture 848"/>
          <p:cNvPicPr>
            <a:picLocks noChangeAspect="1"/>
          </p:cNvPicPr>
          <p:nvPr/>
        </p:nvPicPr>
        <p:blipFill>
          <a:blip r:embed="rId1"/>
          <a:stretch>
            <a:fillRect/>
          </a:stretch>
        </p:blipFill>
        <p:spPr>
          <a:xfrm rot="21600000">
            <a:off x="0" y="0"/>
            <a:ext cx="12192000" cy="6858000"/>
          </a:xfrm>
          <a:prstGeom prst="rect">
            <a:avLst/>
          </a:prstGeom>
        </p:spPr>
      </p:pic>
      <p:sp>
        <p:nvSpPr>
          <p:cNvPr id="850" name="textbox 850"/>
          <p:cNvSpPr/>
          <p:nvPr/>
        </p:nvSpPr>
        <p:spPr>
          <a:xfrm>
            <a:off x="3999991" y="1844700"/>
            <a:ext cx="3644265" cy="1071244"/>
          </a:xfrm>
          <a:prstGeom prst="rect">
            <a:avLst/>
          </a:prstGeom>
        </p:spPr>
        <p:txBody>
          <a:bodyPr vert="horz" wrap="square" lIns="0" tIns="0" rIns="0" bIns="0"/>
          <a:lstStyle/>
          <a:p>
            <a:pPr algn="l" rtl="0" eaLnBrk="0">
              <a:lnSpc>
                <a:spcPct val="57000"/>
              </a:lnSpc>
            </a:pPr>
            <a:endParaRPr lang="en-US" altLang="en-US" sz="100" dirty="0"/>
          </a:p>
          <a:p>
            <a:pPr marL="12700" algn="l" rtl="0" eaLnBrk="0">
              <a:lnSpc>
                <a:spcPct val="97000"/>
              </a:lnSpc>
            </a:pPr>
            <a:r>
              <a:rPr sz="7100" b="1" kern="0" spc="-10" dirty="0">
                <a:solidFill>
                  <a:srgbClr val="FFFFFF">
                    <a:alpha val="100000"/>
                  </a:srgbClr>
                </a:solidFill>
                <a:latin typeface="宋体"/>
                <a:ea typeface="宋体"/>
                <a:cs typeface="宋体"/>
              </a:rPr>
              <a:t>如何落地</a:t>
            </a:r>
            <a:endParaRPr lang="en-US" altLang="en-US" sz="7100" dirty="0"/>
          </a:p>
        </p:txBody>
      </p:sp>
      <p:sp>
        <p:nvSpPr>
          <p:cNvPr id="852" name="textbox 852"/>
          <p:cNvSpPr/>
          <p:nvPr/>
        </p:nvSpPr>
        <p:spPr>
          <a:xfrm>
            <a:off x="196215" y="6572325"/>
            <a:ext cx="387984" cy="233679"/>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0000"/>
              </a:lnSpc>
            </a:pPr>
            <a:r>
              <a:rPr sz="1700" b="1" kern="0" spc="120" dirty="0">
                <a:solidFill>
                  <a:srgbClr val="909090">
                    <a:alpha val="100000"/>
                  </a:srgbClr>
                </a:solidFill>
                <a:latin typeface="Times New Roman" panose="02020603050405020304"/>
                <a:ea typeface="Times New Roman" panose="02020603050405020304"/>
                <a:cs typeface="Times New Roman" panose="02020603050405020304"/>
              </a:rPr>
              <a:t>r88</a:t>
            </a:r>
            <a:endParaRPr lang="en-US" altLang="en-US" sz="17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4" name="picture 854"/>
          <p:cNvPicPr>
            <a:picLocks noChangeAspect="1"/>
          </p:cNvPicPr>
          <p:nvPr/>
        </p:nvPicPr>
        <p:blipFill>
          <a:blip r:embed="rId1"/>
          <a:stretch>
            <a:fillRect/>
          </a:stretch>
        </p:blipFill>
        <p:spPr>
          <a:xfrm rot="21600000">
            <a:off x="0" y="0"/>
            <a:ext cx="12192000" cy="6858000"/>
          </a:xfrm>
          <a:prstGeom prst="rect">
            <a:avLst/>
          </a:prstGeom>
        </p:spPr>
      </p:pic>
      <p:sp>
        <p:nvSpPr>
          <p:cNvPr id="856" name="textbox 856"/>
          <p:cNvSpPr/>
          <p:nvPr/>
        </p:nvSpPr>
        <p:spPr>
          <a:xfrm>
            <a:off x="4139387" y="5602046"/>
            <a:ext cx="4373879" cy="1069975"/>
          </a:xfrm>
          <a:prstGeom prst="rect">
            <a:avLst/>
          </a:prstGeom>
        </p:spPr>
        <p:txBody>
          <a:bodyPr vert="horz" wrap="square" lIns="0" tIns="0" rIns="0" bIns="0"/>
          <a:lstStyle/>
          <a:p>
            <a:pPr algn="l" rtl="0" eaLnBrk="0">
              <a:lnSpc>
                <a:spcPct val="84000"/>
              </a:lnSpc>
            </a:pPr>
            <a:endParaRPr lang="en-US" altLang="en-US" sz="100" dirty="0"/>
          </a:p>
          <a:p>
            <a:pPr marL="121920" algn="l" rtl="0" eaLnBrk="0">
              <a:lnSpc>
                <a:spcPct val="82000"/>
              </a:lnSpc>
            </a:pPr>
            <a:r>
              <a:rPr sz="2300" kern="0" spc="190" dirty="0">
                <a:solidFill>
                  <a:srgbClr val="000000">
                    <a:alpha val="100000"/>
                  </a:srgbClr>
                </a:solidFill>
                <a:latin typeface="宋体"/>
                <a:ea typeface="宋体"/>
                <a:cs typeface="宋体"/>
              </a:rPr>
              <a:t>云原生</a:t>
            </a:r>
            <a:r>
              <a:rPr sz="2300" kern="0" spc="-410" dirty="0">
                <a:solidFill>
                  <a:srgbClr val="000000">
                    <a:alpha val="100000"/>
                  </a:srgbClr>
                </a:solidFill>
                <a:latin typeface="宋体"/>
                <a:ea typeface="宋体"/>
                <a:cs typeface="宋体"/>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GIS</a:t>
            </a:r>
            <a:r>
              <a:rPr sz="2300" kern="0" spc="190" dirty="0">
                <a:solidFill>
                  <a:srgbClr val="000000">
                    <a:alpha val="100000"/>
                  </a:srgbClr>
                </a:solidFill>
                <a:latin typeface="Times New Roman" panose="02020603050405020304"/>
                <a:ea typeface="Times New Roman" panose="02020603050405020304"/>
                <a:cs typeface="Times New Roman" panose="02020603050405020304"/>
              </a:rPr>
              <a:t>(</a:t>
            </a:r>
            <a:r>
              <a:rPr sz="2300" kern="0" spc="360" dirty="0">
                <a:solidFill>
                  <a:srgbClr val="000000">
                    <a:alpha val="100000"/>
                  </a:srgbClr>
                </a:solidFill>
                <a:latin typeface="Times New Roman" panose="02020603050405020304"/>
                <a:ea typeface="Times New Roman" panose="02020603050405020304"/>
                <a:cs typeface="Times New Roman" panose="02020603050405020304"/>
              </a:rPr>
              <a:t> </a:t>
            </a:r>
            <a:r>
              <a:rPr sz="3200" b="1" kern="0" spc="0" dirty="0">
                <a:solidFill>
                  <a:srgbClr val="FF0000">
                    <a:alpha val="100000"/>
                  </a:srgbClr>
                </a:solidFill>
                <a:latin typeface="Times New Roman" panose="02020603050405020304"/>
                <a:ea typeface="Times New Roman" panose="02020603050405020304"/>
                <a:cs typeface="Times New Roman" panose="02020603050405020304"/>
              </a:rPr>
              <a:t>C</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loud</a:t>
            </a:r>
            <a:r>
              <a:rPr sz="2300" kern="0" spc="190" dirty="0">
                <a:solidFill>
                  <a:srgbClr val="000000">
                    <a:alpha val="100000"/>
                  </a:srgbClr>
                </a:solidFill>
                <a:latin typeface="Times New Roman" panose="02020603050405020304"/>
                <a:ea typeface="Times New Roman" panose="02020603050405020304"/>
                <a:cs typeface="Times New Roman" panose="02020603050405020304"/>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Native</a:t>
            </a:r>
            <a:r>
              <a:rPr sz="2300" kern="0" spc="190" dirty="0">
                <a:solidFill>
                  <a:srgbClr val="000000">
                    <a:alpha val="100000"/>
                  </a:srgbClr>
                </a:solidFill>
                <a:latin typeface="Times New Roman" panose="02020603050405020304"/>
                <a:ea typeface="Times New Roman" panose="02020603050405020304"/>
                <a:cs typeface="Times New Roman" panose="02020603050405020304"/>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GIS</a:t>
            </a:r>
            <a:r>
              <a:rPr sz="2300" kern="0" spc="190" dirty="0">
                <a:solidFill>
                  <a:srgbClr val="000000">
                    <a:alpha val="100000"/>
                  </a:srgbClr>
                </a:solidFill>
                <a:latin typeface="Times New Roman" panose="02020603050405020304"/>
                <a:ea typeface="Times New Roman" panose="02020603050405020304"/>
                <a:cs typeface="Times New Roman" panose="02020603050405020304"/>
              </a:rPr>
              <a:t>)</a:t>
            </a:r>
            <a:endParaRPr lang="en-US" altLang="en-US" sz="2300" dirty="0"/>
          </a:p>
          <a:p>
            <a:pPr marL="12700" algn="l" rtl="0" eaLnBrk="0">
              <a:lnSpc>
                <a:spcPts val="5075"/>
              </a:lnSpc>
            </a:pPr>
            <a:r>
              <a:rPr sz="2300" kern="0" spc="130" dirty="0">
                <a:solidFill>
                  <a:srgbClr val="000000">
                    <a:alpha val="100000"/>
                  </a:srgbClr>
                </a:solidFill>
                <a:latin typeface="宋体"/>
                <a:ea typeface="宋体"/>
                <a:cs typeface="宋体"/>
              </a:rPr>
              <a:t>跨平台</a:t>
            </a:r>
            <a:r>
              <a:rPr sz="2300" kern="0" spc="-470" dirty="0">
                <a:solidFill>
                  <a:srgbClr val="000000">
                    <a:alpha val="100000"/>
                  </a:srgbClr>
                </a:solidFill>
                <a:latin typeface="宋体"/>
                <a:ea typeface="宋体"/>
                <a:cs typeface="宋体"/>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GIS</a:t>
            </a:r>
            <a:r>
              <a:rPr sz="2300" kern="0" spc="130" dirty="0">
                <a:solidFill>
                  <a:srgbClr val="000000">
                    <a:alpha val="100000"/>
                  </a:srgbClr>
                </a:solidFill>
                <a:latin typeface="Times New Roman" panose="02020603050405020304"/>
                <a:ea typeface="Times New Roman" panose="02020603050405020304"/>
                <a:cs typeface="Times New Roman" panose="02020603050405020304"/>
              </a:rPr>
              <a:t>(</a:t>
            </a:r>
            <a:r>
              <a:rPr sz="2300" kern="0" spc="360" dirty="0">
                <a:solidFill>
                  <a:srgbClr val="000000">
                    <a:alpha val="100000"/>
                  </a:srgbClr>
                </a:solidFill>
                <a:latin typeface="Times New Roman" panose="02020603050405020304"/>
                <a:ea typeface="Times New Roman" panose="02020603050405020304"/>
                <a:cs typeface="Times New Roman" panose="02020603050405020304"/>
              </a:rPr>
              <a:t> </a:t>
            </a:r>
            <a:r>
              <a:rPr sz="3200" b="1" kern="0" spc="0" dirty="0">
                <a:solidFill>
                  <a:srgbClr val="FF0000">
                    <a:alpha val="100000"/>
                  </a:srgbClr>
                </a:solidFill>
                <a:latin typeface="Times New Roman" panose="02020603050405020304"/>
                <a:ea typeface="Times New Roman" panose="02020603050405020304"/>
                <a:cs typeface="Times New Roman" panose="02020603050405020304"/>
              </a:rPr>
              <a:t>C</a:t>
            </a:r>
            <a:r>
              <a:rPr sz="3200" b="1" kern="0" spc="-190" dirty="0">
                <a:solidFill>
                  <a:srgbClr val="FF0000">
                    <a:alpha val="100000"/>
                  </a:srgbClr>
                </a:solidFill>
                <a:latin typeface="Times New Roman" panose="02020603050405020304"/>
                <a:ea typeface="Times New Roman" panose="02020603050405020304"/>
                <a:cs typeface="Times New Roman" panose="02020603050405020304"/>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ross</a:t>
            </a:r>
            <a:r>
              <a:rPr sz="2300" kern="0" spc="130" dirty="0">
                <a:solidFill>
                  <a:srgbClr val="000000">
                    <a:alpha val="100000"/>
                  </a:srgbClr>
                </a:solidFill>
                <a:latin typeface="Times New Roman" panose="02020603050405020304"/>
                <a:ea typeface="Times New Roman" panose="02020603050405020304"/>
                <a:cs typeface="Times New Roman" panose="02020603050405020304"/>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Platform</a:t>
            </a:r>
            <a:r>
              <a:rPr sz="2300" kern="0" spc="130" dirty="0">
                <a:solidFill>
                  <a:srgbClr val="000000">
                    <a:alpha val="100000"/>
                  </a:srgbClr>
                </a:solidFill>
                <a:latin typeface="Times New Roman" panose="02020603050405020304"/>
                <a:ea typeface="Times New Roman" panose="02020603050405020304"/>
                <a:cs typeface="Times New Roman" panose="02020603050405020304"/>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GIS</a:t>
            </a:r>
            <a:r>
              <a:rPr sz="2300" kern="0" spc="130" dirty="0">
                <a:solidFill>
                  <a:srgbClr val="000000">
                    <a:alpha val="100000"/>
                  </a:srgbClr>
                </a:solidFill>
                <a:latin typeface="Times New Roman" panose="02020603050405020304"/>
                <a:ea typeface="Times New Roman" panose="02020603050405020304"/>
                <a:cs typeface="Times New Roman" panose="02020603050405020304"/>
              </a:rPr>
              <a:t>)</a:t>
            </a:r>
            <a:endParaRPr lang="en-US" altLang="en-US" sz="2300" dirty="0"/>
          </a:p>
        </p:txBody>
      </p:sp>
      <p:sp>
        <p:nvSpPr>
          <p:cNvPr id="858" name="textbox 858"/>
          <p:cNvSpPr/>
          <p:nvPr/>
        </p:nvSpPr>
        <p:spPr>
          <a:xfrm>
            <a:off x="2464782" y="286168"/>
            <a:ext cx="7279005" cy="582294"/>
          </a:xfrm>
          <a:prstGeom prst="rect">
            <a:avLst/>
          </a:prstGeom>
        </p:spPr>
        <p:txBody>
          <a:bodyPr vert="horz" wrap="square" lIns="0" tIns="0" rIns="0" bIns="0"/>
          <a:lstStyle/>
          <a:p>
            <a:pPr algn="l" rtl="0" eaLnBrk="0">
              <a:lnSpc>
                <a:spcPct val="71000"/>
              </a:lnSpc>
            </a:pPr>
            <a:endParaRPr lang="en-US" altLang="en-US" sz="100" dirty="0"/>
          </a:p>
          <a:p>
            <a:pPr marL="12700" algn="l" rtl="0" eaLnBrk="0">
              <a:lnSpc>
                <a:spcPct val="94000"/>
              </a:lnSpc>
            </a:pP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SuperMap</a:t>
            </a:r>
            <a:r>
              <a:rPr sz="3900" b="1" kern="0" spc="70" dirty="0">
                <a:solidFill>
                  <a:srgbClr val="FFFFFF">
                    <a:alpha val="100000"/>
                  </a:srgbClr>
                </a:solidFill>
                <a:latin typeface="Times New Roman" panose="02020603050405020304"/>
                <a:ea typeface="Times New Roman" panose="02020603050405020304"/>
                <a:cs typeface="Times New Roman" panose="02020603050405020304"/>
              </a:rPr>
              <a:t> </a:t>
            </a: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GIS</a:t>
            </a:r>
            <a:r>
              <a:rPr sz="3900" b="1" kern="0" spc="370" dirty="0">
                <a:solidFill>
                  <a:srgbClr val="FFFFFF">
                    <a:alpha val="100000"/>
                  </a:srgbClr>
                </a:solidFill>
                <a:latin typeface="Times New Roman" panose="02020603050405020304"/>
                <a:ea typeface="Times New Roman" panose="02020603050405020304"/>
                <a:cs typeface="Times New Roman" panose="02020603050405020304"/>
              </a:rPr>
              <a:t> </a:t>
            </a:r>
            <a:r>
              <a:rPr sz="3900" b="1" kern="0" spc="70" dirty="0">
                <a:solidFill>
                  <a:srgbClr val="FFFFFF">
                    <a:alpha val="100000"/>
                  </a:srgbClr>
                </a:solidFill>
                <a:latin typeface="Times New Roman" panose="02020603050405020304"/>
                <a:ea typeface="Times New Roman" panose="02020603050405020304"/>
                <a:cs typeface="Times New Roman" panose="02020603050405020304"/>
              </a:rPr>
              <a:t>10i </a:t>
            </a:r>
            <a:r>
              <a:rPr sz="3900" b="1" kern="0" spc="70" dirty="0">
                <a:solidFill>
                  <a:srgbClr val="FFFFFF">
                    <a:alpha val="100000"/>
                  </a:srgbClr>
                </a:solidFill>
                <a:latin typeface="宋体"/>
                <a:ea typeface="宋体"/>
                <a:cs typeface="宋体"/>
              </a:rPr>
              <a:t>五大技术体系</a:t>
            </a:r>
            <a:endParaRPr lang="en-US" altLang="en-US" sz="3900" dirty="0"/>
          </a:p>
        </p:txBody>
      </p:sp>
      <p:sp>
        <p:nvSpPr>
          <p:cNvPr id="860" name="textbox 860"/>
          <p:cNvSpPr/>
          <p:nvPr/>
        </p:nvSpPr>
        <p:spPr>
          <a:xfrm>
            <a:off x="5740526" y="3033191"/>
            <a:ext cx="815975" cy="1637029"/>
          </a:xfrm>
          <a:prstGeom prst="rect">
            <a:avLst/>
          </a:prstGeom>
        </p:spPr>
        <p:txBody>
          <a:bodyPr vert="eaVert" wrap="square" lIns="0" tIns="0" rIns="0" bIns="0"/>
          <a:lstStyle/>
          <a:p>
            <a:pPr algn="l" rtl="0" eaLnBrk="0">
              <a:lnSpc>
                <a:spcPct val="63000"/>
              </a:lnSpc>
            </a:pPr>
            <a:endParaRPr lang="en-US" altLang="en-US" sz="100" dirty="0"/>
          </a:p>
          <a:p>
            <a:pPr marL="210820" indent="-198755" algn="l" rtl="0" eaLnBrk="0">
              <a:lnSpc>
                <a:spcPct val="93000"/>
              </a:lnSpc>
            </a:pPr>
            <a:r>
              <a:rPr sz="2300" kern="0" spc="-40" dirty="0">
                <a:solidFill>
                  <a:srgbClr val="000000">
                    <a:alpha val="100000"/>
                  </a:srgbClr>
                </a:solidFill>
                <a:latin typeface="宋体"/>
                <a:ea typeface="宋体"/>
                <a:cs typeface="宋体"/>
              </a:rPr>
              <a:t>人工智能</a:t>
            </a:r>
            <a:r>
              <a:rPr sz="2300" kern="0" spc="-40" dirty="0">
                <a:solidFill>
                  <a:srgbClr val="000000">
                    <a:alpha val="100000"/>
                  </a:srgbClr>
                </a:solidFill>
                <a:latin typeface="Times New Roman" panose="02020603050405020304"/>
                <a:ea typeface="Times New Roman" panose="02020603050405020304"/>
                <a:cs typeface="Times New Roman" panose="02020603050405020304"/>
              </a:rPr>
              <a:t>GIS</a:t>
            </a:r>
            <a:r>
              <a:rPr sz="2300" kern="0" spc="40" dirty="0">
                <a:solidFill>
                  <a:srgbClr val="000000">
                    <a:alpha val="100000"/>
                  </a:srgbClr>
                </a:solidFill>
                <a:latin typeface="Times New Roman" panose="02020603050405020304"/>
                <a:ea typeface="Times New Roman" panose="02020603050405020304"/>
                <a:cs typeface="Times New Roman" panose="02020603050405020304"/>
              </a:rPr>
              <a:t> </a:t>
            </a:r>
            <a:r>
              <a:rPr sz="2300" kern="0" spc="20" dirty="0">
                <a:solidFill>
                  <a:srgbClr val="000000">
                    <a:alpha val="100000"/>
                  </a:srgbClr>
                </a:solidFill>
                <a:latin typeface="Times New Roman" panose="02020603050405020304"/>
                <a:ea typeface="Times New Roman" panose="02020603050405020304"/>
                <a:cs typeface="Times New Roman" panose="02020603050405020304"/>
              </a:rPr>
              <a:t>(</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A</a:t>
            </a:r>
            <a:r>
              <a:rPr sz="2300" kern="0" spc="290" dirty="0">
                <a:solidFill>
                  <a:srgbClr val="000000">
                    <a:alpha val="100000"/>
                  </a:srgbClr>
                </a:solidFill>
                <a:latin typeface="Times New Roman" panose="02020603050405020304"/>
                <a:ea typeface="Times New Roman" panose="02020603050405020304"/>
                <a:cs typeface="Times New Roman" panose="02020603050405020304"/>
              </a:rPr>
              <a:t> </a:t>
            </a:r>
            <a:r>
              <a:rPr sz="3200" b="1" kern="0" spc="0" dirty="0">
                <a:solidFill>
                  <a:srgbClr val="FF0000">
                    <a:alpha val="100000"/>
                  </a:srgbClr>
                </a:solidFill>
                <a:latin typeface="Times New Roman" panose="02020603050405020304"/>
                <a:ea typeface="Times New Roman" panose="02020603050405020304"/>
                <a:cs typeface="Times New Roman" panose="02020603050405020304"/>
              </a:rPr>
              <a:t>I</a:t>
            </a:r>
            <a:r>
              <a:rPr sz="3200" b="1" kern="0" spc="-110" dirty="0">
                <a:solidFill>
                  <a:srgbClr val="FF0000">
                    <a:alpha val="100000"/>
                  </a:srgbClr>
                </a:solidFill>
                <a:latin typeface="Times New Roman" panose="02020603050405020304"/>
                <a:ea typeface="Times New Roman" panose="02020603050405020304"/>
                <a:cs typeface="Times New Roman" panose="02020603050405020304"/>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GIS</a:t>
            </a:r>
            <a:r>
              <a:rPr sz="2300" kern="0" spc="20" dirty="0">
                <a:solidFill>
                  <a:srgbClr val="000000">
                    <a:alpha val="100000"/>
                  </a:srgbClr>
                </a:solidFill>
                <a:latin typeface="Times New Roman" panose="02020603050405020304"/>
                <a:ea typeface="Times New Roman" panose="02020603050405020304"/>
                <a:cs typeface="Times New Roman" panose="02020603050405020304"/>
              </a:rPr>
              <a:t>)</a:t>
            </a:r>
            <a:endParaRPr lang="en-US" altLang="en-US" sz="2300" dirty="0"/>
          </a:p>
        </p:txBody>
      </p:sp>
      <p:sp>
        <p:nvSpPr>
          <p:cNvPr id="862" name="textbox 862"/>
          <p:cNvSpPr/>
          <p:nvPr/>
        </p:nvSpPr>
        <p:spPr>
          <a:xfrm rot="5400000">
            <a:off x="6286634" y="3646774"/>
            <a:ext cx="3155950" cy="417194"/>
          </a:xfrm>
          <a:prstGeom prst="rect">
            <a:avLst/>
          </a:prstGeom>
        </p:spPr>
        <p:txBody>
          <a:bodyPr vert="horz" wrap="square" lIns="0" tIns="0" rIns="0" bIns="0"/>
          <a:lstStyle/>
          <a:p>
            <a:pPr algn="l" rtl="0" eaLnBrk="0">
              <a:lnSpc>
                <a:spcPct val="138000"/>
              </a:lnSpc>
            </a:pPr>
            <a:endParaRPr lang="en-US" altLang="en-US" sz="200" dirty="0"/>
          </a:p>
          <a:p>
            <a:pPr marL="12700" algn="l" rtl="0" eaLnBrk="0">
              <a:lnSpc>
                <a:spcPct val="88000"/>
              </a:lnSpc>
              <a:spcBef>
                <a:spcPts val="0"/>
              </a:spcBef>
            </a:pPr>
            <a:r>
              <a:rPr sz="2000" kern="0" spc="110" dirty="0">
                <a:solidFill>
                  <a:srgbClr val="FFFFFF">
                    <a:alpha val="100000"/>
                  </a:srgbClr>
                </a:solidFill>
                <a:latin typeface="Times New Roman" panose="02020603050405020304"/>
                <a:ea typeface="Times New Roman" panose="02020603050405020304"/>
                <a:cs typeface="Times New Roman" panose="02020603050405020304"/>
              </a:rPr>
              <a:t>(</a:t>
            </a:r>
            <a:r>
              <a:rPr sz="2000" kern="0" spc="0" dirty="0">
                <a:solidFill>
                  <a:srgbClr val="FFFFFF">
                    <a:alpha val="100000"/>
                  </a:srgbClr>
                </a:solidFill>
                <a:latin typeface="Times New Roman" panose="02020603050405020304"/>
                <a:ea typeface="Times New Roman" panose="02020603050405020304"/>
                <a:cs typeface="Times New Roman" panose="02020603050405020304"/>
              </a:rPr>
              <a:t>New</a:t>
            </a:r>
            <a:r>
              <a:rPr sz="2000" kern="0" spc="310" dirty="0">
                <a:solidFill>
                  <a:srgbClr val="FFFFFF">
                    <a:alpha val="100000"/>
                  </a:srgbClr>
                </a:solidFill>
                <a:latin typeface="Times New Roman" panose="02020603050405020304"/>
                <a:ea typeface="Times New Roman" panose="02020603050405020304"/>
                <a:cs typeface="Times New Roman" panose="02020603050405020304"/>
              </a:rPr>
              <a:t> </a:t>
            </a:r>
            <a:r>
              <a:rPr sz="2700" b="1" kern="0" spc="0" dirty="0">
                <a:solidFill>
                  <a:srgbClr val="FF0000">
                    <a:alpha val="100000"/>
                  </a:srgbClr>
                </a:solidFill>
                <a:latin typeface="Times New Roman" panose="02020603050405020304"/>
                <a:ea typeface="Times New Roman" panose="02020603050405020304"/>
                <a:cs typeface="Times New Roman" panose="02020603050405020304"/>
              </a:rPr>
              <a:t>T</a:t>
            </a:r>
            <a:r>
              <a:rPr sz="2000" kern="0" spc="0" dirty="0">
                <a:solidFill>
                  <a:srgbClr val="FFFFFF">
                    <a:alpha val="100000"/>
                  </a:srgbClr>
                </a:solidFill>
                <a:latin typeface="Times New Roman" panose="02020603050405020304"/>
                <a:ea typeface="Times New Roman" panose="02020603050405020304"/>
                <a:cs typeface="Times New Roman" panose="02020603050405020304"/>
              </a:rPr>
              <a:t>hree</a:t>
            </a:r>
            <a:r>
              <a:rPr sz="2000" kern="0" spc="110" dirty="0">
                <a:solidFill>
                  <a:srgbClr val="FFFFFF">
                    <a:alpha val="100000"/>
                  </a:srgbClr>
                </a:solidFill>
                <a:latin typeface="Times New Roman" panose="02020603050405020304"/>
                <a:ea typeface="Times New Roman" panose="02020603050405020304"/>
                <a:cs typeface="Times New Roman" panose="02020603050405020304"/>
              </a:rPr>
              <a:t> </a:t>
            </a:r>
            <a:r>
              <a:rPr sz="2000" kern="0" spc="0" dirty="0">
                <a:solidFill>
                  <a:srgbClr val="FFFFFF">
                    <a:alpha val="100000"/>
                  </a:srgbClr>
                </a:solidFill>
                <a:latin typeface="Times New Roman" panose="02020603050405020304"/>
                <a:ea typeface="Times New Roman" panose="02020603050405020304"/>
                <a:cs typeface="Times New Roman" panose="02020603050405020304"/>
              </a:rPr>
              <a:t>Dimension</a:t>
            </a:r>
            <a:r>
              <a:rPr sz="2000" kern="0" spc="110" dirty="0">
                <a:solidFill>
                  <a:srgbClr val="FFFFFF">
                    <a:alpha val="100000"/>
                  </a:srgbClr>
                </a:solidFill>
                <a:latin typeface="Times New Roman" panose="02020603050405020304"/>
                <a:ea typeface="Times New Roman" panose="02020603050405020304"/>
                <a:cs typeface="Times New Roman" panose="02020603050405020304"/>
              </a:rPr>
              <a:t> </a:t>
            </a:r>
            <a:r>
              <a:rPr sz="2000" kern="0" spc="0" dirty="0">
                <a:solidFill>
                  <a:srgbClr val="FFFFFF">
                    <a:alpha val="100000"/>
                  </a:srgbClr>
                </a:solidFill>
                <a:latin typeface="Times New Roman" panose="02020603050405020304"/>
                <a:ea typeface="Times New Roman" panose="02020603050405020304"/>
                <a:cs typeface="Times New Roman" panose="02020603050405020304"/>
              </a:rPr>
              <a:t>GIS</a:t>
            </a:r>
            <a:r>
              <a:rPr sz="2000" kern="0" spc="110" dirty="0">
                <a:solidFill>
                  <a:srgbClr val="FFFFFF">
                    <a:alpha val="100000"/>
                  </a:srgbClr>
                </a:solidFill>
                <a:latin typeface="Times New Roman" panose="02020603050405020304"/>
                <a:ea typeface="Times New Roman" panose="02020603050405020304"/>
                <a:cs typeface="Times New Roman" panose="02020603050405020304"/>
              </a:rPr>
              <a:t>)</a:t>
            </a:r>
            <a:endParaRPr lang="en-US" altLang="en-US" sz="2000" dirty="0"/>
          </a:p>
        </p:txBody>
      </p:sp>
      <p:sp>
        <p:nvSpPr>
          <p:cNvPr id="864" name="textbox 864"/>
          <p:cNvSpPr/>
          <p:nvPr/>
        </p:nvSpPr>
        <p:spPr>
          <a:xfrm>
            <a:off x="4248898" y="3172891"/>
            <a:ext cx="377190" cy="1344930"/>
          </a:xfrm>
          <a:prstGeom prst="rect">
            <a:avLst/>
          </a:prstGeom>
        </p:spPr>
        <p:txBody>
          <a:bodyPr vert="eaVert" wrap="square" lIns="0" tIns="0" rIns="0" bIns="0"/>
          <a:lstStyle/>
          <a:p>
            <a:pPr algn="l" rtl="0" eaLnBrk="0">
              <a:lnSpc>
                <a:spcPct val="72000"/>
              </a:lnSpc>
            </a:pPr>
            <a:endParaRPr lang="en-US" altLang="en-US" sz="100" dirty="0"/>
          </a:p>
          <a:p>
            <a:pPr marL="12700" algn="l" rtl="0" eaLnBrk="0">
              <a:lnSpc>
                <a:spcPct val="99000"/>
              </a:lnSpc>
            </a:pPr>
            <a:r>
              <a:rPr sz="2300" kern="0" spc="-40" dirty="0">
                <a:solidFill>
                  <a:srgbClr val="000000">
                    <a:alpha val="100000"/>
                  </a:srgbClr>
                </a:solidFill>
                <a:latin typeface="宋体"/>
                <a:ea typeface="宋体"/>
                <a:cs typeface="宋体"/>
              </a:rPr>
              <a:t>大数据</a:t>
            </a:r>
            <a:r>
              <a:rPr sz="2300" kern="0" spc="-40" dirty="0">
                <a:solidFill>
                  <a:srgbClr val="000000">
                    <a:alpha val="100000"/>
                  </a:srgbClr>
                </a:solidFill>
                <a:latin typeface="Times New Roman" panose="02020603050405020304"/>
                <a:ea typeface="Times New Roman" panose="02020603050405020304"/>
                <a:cs typeface="Times New Roman" panose="02020603050405020304"/>
              </a:rPr>
              <a:t>GIS</a:t>
            </a:r>
            <a:endParaRPr lang="en-US" altLang="en-US" sz="2300" dirty="0"/>
          </a:p>
        </p:txBody>
      </p:sp>
      <p:sp>
        <p:nvSpPr>
          <p:cNvPr id="866" name="textbox 866"/>
          <p:cNvSpPr/>
          <p:nvPr/>
        </p:nvSpPr>
        <p:spPr>
          <a:xfrm rot="5400000">
            <a:off x="3204476" y="3594976"/>
            <a:ext cx="1875789" cy="42545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3150"/>
              </a:lnSpc>
            </a:pPr>
            <a:r>
              <a:rPr sz="2300" kern="0" spc="120" dirty="0">
                <a:solidFill>
                  <a:srgbClr val="000000">
                    <a:alpha val="100000"/>
                  </a:srgbClr>
                </a:solidFill>
                <a:latin typeface="Times New Roman" panose="02020603050405020304"/>
                <a:ea typeface="Times New Roman" panose="02020603050405020304"/>
                <a:cs typeface="Times New Roman" panose="02020603050405020304"/>
              </a:rPr>
              <a:t>(</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Big</a:t>
            </a:r>
            <a:r>
              <a:rPr sz="2300" kern="0" spc="120" dirty="0">
                <a:solidFill>
                  <a:srgbClr val="000000">
                    <a:alpha val="100000"/>
                  </a:srgbClr>
                </a:solidFill>
                <a:latin typeface="Times New Roman" panose="02020603050405020304"/>
                <a:ea typeface="Times New Roman" panose="02020603050405020304"/>
                <a:cs typeface="Times New Roman" panose="02020603050405020304"/>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Data</a:t>
            </a:r>
            <a:r>
              <a:rPr sz="2300" kern="0" spc="120" dirty="0">
                <a:solidFill>
                  <a:srgbClr val="000000">
                    <a:alpha val="100000"/>
                  </a:srgbClr>
                </a:solidFill>
                <a:latin typeface="Times New Roman" panose="02020603050405020304"/>
                <a:ea typeface="Times New Roman" panose="02020603050405020304"/>
                <a:cs typeface="Times New Roman" panose="02020603050405020304"/>
              </a:rPr>
              <a:t> </a:t>
            </a:r>
            <a:r>
              <a:rPr sz="2300" kern="0" spc="0" dirty="0">
                <a:solidFill>
                  <a:srgbClr val="000000">
                    <a:alpha val="100000"/>
                  </a:srgbClr>
                </a:solidFill>
                <a:latin typeface="Times New Roman" panose="02020603050405020304"/>
                <a:ea typeface="Times New Roman" panose="02020603050405020304"/>
                <a:cs typeface="Times New Roman" panose="02020603050405020304"/>
              </a:rPr>
              <a:t>GIS</a:t>
            </a:r>
            <a:r>
              <a:rPr sz="2300" kern="0" spc="120" dirty="0">
                <a:solidFill>
                  <a:srgbClr val="000000">
                    <a:alpha val="100000"/>
                  </a:srgbClr>
                </a:solidFill>
                <a:latin typeface="Times New Roman" panose="02020603050405020304"/>
                <a:ea typeface="Times New Roman" panose="02020603050405020304"/>
                <a:cs typeface="Times New Roman" panose="02020603050405020304"/>
              </a:rPr>
              <a:t>)</a:t>
            </a:r>
            <a:endParaRPr lang="en-US" altLang="en-US" sz="2300" dirty="0"/>
          </a:p>
        </p:txBody>
      </p:sp>
      <p:sp>
        <p:nvSpPr>
          <p:cNvPr id="868" name="textbox 868"/>
          <p:cNvSpPr/>
          <p:nvPr/>
        </p:nvSpPr>
        <p:spPr>
          <a:xfrm>
            <a:off x="8033498" y="2880791"/>
            <a:ext cx="364490" cy="1941829"/>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ct val="95000"/>
              </a:lnSpc>
            </a:pPr>
            <a:r>
              <a:rPr sz="2300" kern="0" spc="-20" dirty="0">
                <a:solidFill>
                  <a:srgbClr val="FFFFFF">
                    <a:alpha val="100000"/>
                  </a:srgbClr>
                </a:solidFill>
                <a:latin typeface="宋体"/>
                <a:ea typeface="宋体"/>
                <a:cs typeface="宋体"/>
              </a:rPr>
              <a:t>新一代三维</a:t>
            </a:r>
            <a:r>
              <a:rPr sz="2300" kern="0" spc="-20" dirty="0">
                <a:solidFill>
                  <a:srgbClr val="FFFFFF">
                    <a:alpha val="100000"/>
                  </a:srgbClr>
                </a:solidFill>
                <a:latin typeface="Times New Roman" panose="02020603050405020304"/>
                <a:ea typeface="Times New Roman" panose="02020603050405020304"/>
                <a:cs typeface="Times New Roman" panose="02020603050405020304"/>
              </a:rPr>
              <a:t>GIS</a:t>
            </a:r>
            <a:endParaRPr lang="en-US" altLang="en-US" sz="2300" dirty="0"/>
          </a:p>
        </p:txBody>
      </p:sp>
      <p:sp>
        <p:nvSpPr>
          <p:cNvPr id="870" name="textbox 870"/>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P89</a:t>
            </a:r>
            <a:endParaRPr lang="en-US" altLang="en-US" sz="1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 name="picture 872"/>
          <p:cNvPicPr>
            <a:picLocks noChangeAspect="1"/>
          </p:cNvPicPr>
          <p:nvPr/>
        </p:nvPicPr>
        <p:blipFill>
          <a:blip r:embed="rId1"/>
          <a:stretch>
            <a:fillRect/>
          </a:stretch>
        </p:blipFill>
        <p:spPr>
          <a:xfrm rot="21600000">
            <a:off x="0" y="0"/>
            <a:ext cx="12192000" cy="6858000"/>
          </a:xfrm>
          <a:prstGeom prst="rect">
            <a:avLst/>
          </a:prstGeom>
        </p:spPr>
      </p:pic>
      <p:sp>
        <p:nvSpPr>
          <p:cNvPr id="874" name="textbox 874"/>
          <p:cNvSpPr/>
          <p:nvPr/>
        </p:nvSpPr>
        <p:spPr>
          <a:xfrm>
            <a:off x="839901" y="3976892"/>
            <a:ext cx="7748905" cy="2583814"/>
          </a:xfrm>
          <a:prstGeom prst="rect">
            <a:avLst/>
          </a:prstGeom>
        </p:spPr>
        <p:txBody>
          <a:bodyPr vert="horz" wrap="square" lIns="0" tIns="0" rIns="0" bIns="0"/>
          <a:lstStyle/>
          <a:p>
            <a:pPr algn="l" rtl="0" eaLnBrk="0">
              <a:lnSpc>
                <a:spcPct val="77000"/>
              </a:lnSpc>
            </a:pPr>
            <a:endParaRPr lang="en-US" altLang="en-US" sz="100" dirty="0"/>
          </a:p>
          <a:p>
            <a:pPr marL="5645785" algn="l" rtl="0" eaLnBrk="0">
              <a:lnSpc>
                <a:spcPct val="82000"/>
              </a:lnSpc>
            </a:pPr>
            <a:r>
              <a:rPr sz="2000" b="1" kern="0" spc="-20" dirty="0">
                <a:solidFill>
                  <a:srgbClr val="FFFFFF">
                    <a:alpha val="100000"/>
                  </a:srgbClr>
                </a:solidFill>
                <a:latin typeface="宋体"/>
                <a:ea typeface="宋体"/>
                <a:cs typeface="宋体"/>
              </a:rPr>
              <a:t>边缘</a:t>
            </a:r>
            <a:r>
              <a:rPr sz="2000" kern="0" spc="-350" dirty="0">
                <a:solidFill>
                  <a:srgbClr val="FFFFFF">
                    <a:alpha val="100000"/>
                  </a:srgbClr>
                </a:solidFill>
                <a:latin typeface="宋体"/>
                <a:ea typeface="宋体"/>
                <a:cs typeface="宋体"/>
              </a:rPr>
              <a:t> </a:t>
            </a:r>
            <a:r>
              <a:rPr sz="2000" b="1" kern="0" spc="-20" dirty="0">
                <a:solidFill>
                  <a:srgbClr val="FFFFFF">
                    <a:alpha val="100000"/>
                  </a:srgbClr>
                </a:solidFill>
                <a:latin typeface="Times New Roman" panose="02020603050405020304"/>
                <a:ea typeface="Times New Roman" panose="02020603050405020304"/>
                <a:cs typeface="Times New Roman" panose="02020603050405020304"/>
              </a:rPr>
              <a:t>GIS </a:t>
            </a:r>
            <a:r>
              <a:rPr sz="2000" b="1" kern="0" spc="-20" dirty="0">
                <a:solidFill>
                  <a:srgbClr val="FFFFFF">
                    <a:alpha val="100000"/>
                  </a:srgbClr>
                </a:solidFill>
                <a:latin typeface="宋体"/>
                <a:ea typeface="宋体"/>
                <a:cs typeface="宋体"/>
              </a:rPr>
              <a:t>服务器</a:t>
            </a:r>
            <a:endParaRPr lang="en-US" altLang="en-US" sz="2000" dirty="0"/>
          </a:p>
          <a:p>
            <a:pPr algn="r" rtl="0" eaLnBrk="0">
              <a:lnSpc>
                <a:spcPct val="75000"/>
              </a:lnSpc>
              <a:spcBef>
                <a:spcPts val="10"/>
              </a:spcBef>
            </a:pPr>
            <a:r>
              <a:rPr sz="3100" b="1" kern="0" spc="0" baseline="12000" dirty="0">
                <a:solidFill>
                  <a:srgbClr val="FFFFFF">
                    <a:alpha val="100000"/>
                  </a:srgbClr>
                </a:solidFill>
                <a:latin typeface="Times New Roman" panose="02020603050405020304"/>
                <a:ea typeface="Times New Roman" panose="02020603050405020304"/>
                <a:cs typeface="Times New Roman" panose="02020603050405020304"/>
              </a:rPr>
              <a:t>PC</a:t>
            </a:r>
            <a:r>
              <a:rPr sz="2000" b="1" kern="0" spc="0" dirty="0">
                <a:solidFill>
                  <a:srgbClr val="FFFFFF">
                    <a:alpha val="100000"/>
                  </a:srgbClr>
                </a:solidFill>
                <a:latin typeface="Times New Roman" panose="02020603050405020304"/>
                <a:ea typeface="Times New Roman" panose="02020603050405020304"/>
                <a:cs typeface="Times New Roman" panose="02020603050405020304"/>
              </a:rPr>
              <a:t> </a:t>
            </a:r>
            <a:r>
              <a:rPr sz="3100" b="1" kern="0" spc="0" baseline="12000" dirty="0">
                <a:solidFill>
                  <a:srgbClr val="FFFFFF">
                    <a:alpha val="100000"/>
                  </a:srgbClr>
                </a:solidFill>
                <a:latin typeface="宋体"/>
                <a:ea typeface="宋体"/>
                <a:cs typeface="宋体"/>
              </a:rPr>
              <a:t>端</a:t>
            </a:r>
            <a:r>
              <a:rPr sz="2000" kern="0" spc="10" dirty="0">
                <a:solidFill>
                  <a:srgbClr val="FFFFFF">
                    <a:alpha val="100000"/>
                  </a:srgbClr>
                </a:solidFill>
                <a:latin typeface="宋体"/>
                <a:ea typeface="宋体"/>
                <a:cs typeface="宋体"/>
              </a:rPr>
              <a:t>                   </a:t>
            </a:r>
            <a:r>
              <a:rPr sz="2000" kern="0" spc="0" dirty="0">
                <a:solidFill>
                  <a:srgbClr val="FFFFFF">
                    <a:alpha val="100000"/>
                  </a:srgbClr>
                </a:solidFill>
                <a:latin typeface="宋体"/>
                <a:ea typeface="宋体"/>
                <a:cs typeface="宋体"/>
              </a:rPr>
              <a:t>            </a:t>
            </a:r>
            <a:r>
              <a:rPr sz="2700" kern="0" spc="0" baseline="-4000" dirty="0">
                <a:solidFill>
                  <a:srgbClr val="FFFF00">
                    <a:alpha val="100000"/>
                  </a:srgbClr>
                </a:solidFill>
                <a:latin typeface="Arial" panose="020B0704020202020204"/>
                <a:ea typeface="Arial" panose="020B0704020202020204"/>
                <a:cs typeface="Arial" panose="020B0704020202020204"/>
              </a:rPr>
              <a:t>•</a:t>
            </a:r>
            <a:r>
              <a:rPr sz="1700" kern="0" spc="0" dirty="0">
                <a:solidFill>
                  <a:srgbClr val="FFFF00">
                    <a:alpha val="100000"/>
                  </a:srgbClr>
                </a:solidFill>
                <a:latin typeface="Arial" panose="020B0704020202020204"/>
                <a:ea typeface="Arial" panose="020B0704020202020204"/>
                <a:cs typeface="Arial" panose="020B0704020202020204"/>
              </a:rPr>
              <a:t>    </a:t>
            </a:r>
            <a:r>
              <a:rPr sz="1700" kern="0" spc="-10" dirty="0">
                <a:solidFill>
                  <a:srgbClr val="FFFF00">
                    <a:alpha val="100000"/>
                  </a:srgbClr>
                </a:solidFill>
                <a:latin typeface="Arial" panose="020B0704020202020204"/>
                <a:ea typeface="Arial" panose="020B0704020202020204"/>
                <a:cs typeface="Arial" panose="020B0704020202020204"/>
              </a:rPr>
              <a:t> </a:t>
            </a:r>
            <a:r>
              <a:rPr sz="2700" kern="0" spc="-10" baseline="-400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8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10" baseline="-4000" dirty="0">
                <a:solidFill>
                  <a:srgbClr val="FFFF00">
                    <a:alpha val="100000"/>
                  </a:srgbClr>
                </a:solidFill>
                <a:latin typeface="Times New Roman" panose="02020603050405020304"/>
                <a:ea typeface="Times New Roman" panose="02020603050405020304"/>
                <a:cs typeface="Times New Roman" panose="02020603050405020304"/>
              </a:rPr>
              <a:t>iEdge</a:t>
            </a:r>
            <a:r>
              <a:rPr sz="1700" kern="0" spc="-1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10" dirty="0">
                <a:solidFill>
                  <a:srgbClr val="D7000F">
                    <a:alpha val="100000"/>
                  </a:srgbClr>
                </a:solidFill>
                <a:latin typeface="Times New Roman" panose="02020603050405020304"/>
                <a:ea typeface="Times New Roman" panose="02020603050405020304"/>
                <a:cs typeface="Times New Roman" panose="02020603050405020304"/>
              </a:rPr>
              <a:t>*</a:t>
            </a:r>
            <a:endParaRPr lang="en-US" altLang="en-US" sz="2700" dirty="0"/>
          </a:p>
          <a:p>
            <a:pPr marL="12700" algn="l" rtl="0" eaLnBrk="0">
              <a:lnSpc>
                <a:spcPct val="71000"/>
              </a:lnSpc>
              <a:spcBef>
                <a:spcPts val="15"/>
              </a:spcBef>
            </a:pPr>
            <a:r>
              <a:rPr sz="1700" kern="0" spc="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17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iObjects</a:t>
            </a:r>
            <a:r>
              <a:rPr sz="1700" kern="0" spc="17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Java</a:t>
            </a:r>
            <a:r>
              <a:rPr sz="1700" kern="0" spc="17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170" dirty="0">
                <a:solidFill>
                  <a:srgbClr val="D7000F">
                    <a:alpha val="100000"/>
                  </a:srgbClr>
                </a:solidFill>
                <a:latin typeface="Times New Roman" panose="02020603050405020304"/>
                <a:ea typeface="Times New Roman" panose="02020603050405020304"/>
                <a:cs typeface="Times New Roman" panose="02020603050405020304"/>
              </a:rPr>
              <a:t>*</a:t>
            </a:r>
            <a:endParaRPr lang="en-US" altLang="en-US" sz="2700" dirty="0"/>
          </a:p>
          <a:p>
            <a:pPr marL="12700" algn="l" rtl="0" eaLnBrk="0">
              <a:lnSpc>
                <a:spcPts val="1945"/>
              </a:lnSpc>
              <a:spcBef>
                <a:spcPts val="125"/>
              </a:spcBef>
            </a:pPr>
            <a:r>
              <a:rPr sz="1700" kern="0" spc="0" dirty="0">
                <a:solidFill>
                  <a:srgbClr val="FFFFFF">
                    <a:alpha val="100000"/>
                  </a:srgbClr>
                </a:solidFill>
                <a:latin typeface="Times New Roman" panose="02020603050405020304"/>
                <a:ea typeface="Times New Roman" panose="02020603050405020304"/>
                <a:cs typeface="Times New Roman" panose="02020603050405020304"/>
              </a:rPr>
              <a:t>SuperMap</a:t>
            </a:r>
            <a:r>
              <a:rPr sz="1700" kern="0" spc="150" dirty="0">
                <a:solidFill>
                  <a:srgbClr val="FFFFFF">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iObjects</a:t>
            </a:r>
            <a:r>
              <a:rPr sz="1700" kern="0" spc="170" dirty="0">
                <a:solidFill>
                  <a:srgbClr val="FFFFFF">
                    <a:alpha val="100000"/>
                  </a:srgbClr>
                </a:solidFill>
                <a:latin typeface="Times New Roman" panose="02020603050405020304"/>
                <a:ea typeface="Times New Roman" panose="02020603050405020304"/>
                <a:cs typeface="Times New Roman" panose="02020603050405020304"/>
              </a:rPr>
              <a:t> </a:t>
            </a:r>
            <a:r>
              <a:rPr sz="1700" kern="0" spc="150" dirty="0">
                <a:solidFill>
                  <a:srgbClr val="FFFFFF">
                    <a:alpha val="100000"/>
                  </a:srgbClr>
                </a:solidFill>
                <a:latin typeface="Times New Roman" panose="02020603050405020304"/>
                <a:ea typeface="Times New Roman" panose="02020603050405020304"/>
                <a:cs typeface="Times New Roman" panose="02020603050405020304"/>
              </a:rPr>
              <a:t>.</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NET</a:t>
            </a:r>
            <a:r>
              <a:rPr sz="1700" kern="0" spc="150" dirty="0">
                <a:solidFill>
                  <a:srgbClr val="FFFFFF">
                    <a:alpha val="100000"/>
                  </a:srgbClr>
                </a:solidFill>
                <a:latin typeface="Times New Roman" panose="02020603050405020304"/>
                <a:ea typeface="Times New Roman" panose="02020603050405020304"/>
                <a:cs typeface="Times New Roman" panose="02020603050405020304"/>
              </a:rPr>
              <a:t>  </a:t>
            </a:r>
            <a:r>
              <a:rPr sz="2700" kern="0" spc="150" dirty="0">
                <a:solidFill>
                  <a:srgbClr val="D7000F">
                    <a:alpha val="100000"/>
                  </a:srgbClr>
                </a:solidFill>
                <a:latin typeface="Times New Roman" panose="02020603050405020304"/>
                <a:ea typeface="Times New Roman" panose="02020603050405020304"/>
                <a:cs typeface="Times New Roman" panose="02020603050405020304"/>
              </a:rPr>
              <a:t>*</a:t>
            </a:r>
            <a:endParaRPr lang="en-US" altLang="en-US" sz="2700" dirty="0"/>
          </a:p>
          <a:p>
            <a:pPr marL="12700" algn="l" rtl="0" eaLnBrk="0">
              <a:lnSpc>
                <a:spcPct val="74000"/>
              </a:lnSpc>
              <a:spcBef>
                <a:spcPts val="5"/>
              </a:spcBef>
            </a:pPr>
            <a:r>
              <a:rPr sz="1700" kern="0" spc="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12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iObjects</a:t>
            </a:r>
            <a:r>
              <a:rPr sz="1700" kern="0" spc="12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C</a:t>
            </a:r>
            <a:r>
              <a:rPr sz="1700" kern="0" spc="12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120" dirty="0">
                <a:solidFill>
                  <a:srgbClr val="D7000F">
                    <a:alpha val="100000"/>
                  </a:srgbClr>
                </a:solidFill>
                <a:latin typeface="Times New Roman" panose="02020603050405020304"/>
                <a:ea typeface="Times New Roman" panose="02020603050405020304"/>
                <a:cs typeface="Times New Roman" panose="02020603050405020304"/>
              </a:rPr>
              <a:t>*</a:t>
            </a:r>
            <a:endParaRPr lang="en-US" altLang="en-US" sz="2700" dirty="0"/>
          </a:p>
          <a:p>
            <a:pPr algn="l" rtl="0" eaLnBrk="0">
              <a:lnSpc>
                <a:spcPct val="106000"/>
              </a:lnSpc>
            </a:pPr>
            <a:endParaRPr lang="en-US" altLang="en-US" sz="1000" dirty="0"/>
          </a:p>
          <a:p>
            <a:pPr algn="l" rtl="0" eaLnBrk="0">
              <a:lnSpc>
                <a:spcPct val="107000"/>
              </a:lnSpc>
            </a:pPr>
            <a:endParaRPr lang="en-US" altLang="en-US" sz="1000" dirty="0"/>
          </a:p>
          <a:p>
            <a:pPr algn="l" rtl="0" eaLnBrk="0">
              <a:lnSpc>
                <a:spcPct val="107000"/>
              </a:lnSpc>
            </a:pPr>
            <a:endParaRPr lang="en-US" altLang="en-US" sz="1000" dirty="0"/>
          </a:p>
          <a:p>
            <a:pPr algn="l" rtl="0" eaLnBrk="0">
              <a:lnSpc>
                <a:spcPct val="107000"/>
              </a:lnSpc>
            </a:pPr>
            <a:endParaRPr lang="en-US" altLang="en-US" sz="1000" dirty="0"/>
          </a:p>
          <a:p>
            <a:pPr algn="l" rtl="0" eaLnBrk="0">
              <a:lnSpc>
                <a:spcPct val="114000"/>
              </a:lnSpc>
            </a:pPr>
            <a:endParaRPr lang="en-US" altLang="en-US" sz="600" dirty="0"/>
          </a:p>
          <a:p>
            <a:pPr marL="12700" algn="l" rtl="0" eaLnBrk="0">
              <a:lnSpc>
                <a:spcPct val="93000"/>
              </a:lnSpc>
            </a:pPr>
            <a:r>
              <a:rPr sz="2700" kern="0" spc="0" baseline="4000" dirty="0">
                <a:solidFill>
                  <a:srgbClr val="FFFFFF">
                    <a:alpha val="100000"/>
                  </a:srgbClr>
                </a:solidFill>
                <a:latin typeface="Times New Roman" panose="02020603050405020304"/>
                <a:ea typeface="Times New Roman" panose="02020603050405020304"/>
                <a:cs typeface="Times New Roman" panose="02020603050405020304"/>
              </a:rPr>
              <a:t>SuperMap</a:t>
            </a:r>
            <a:r>
              <a:rPr sz="1700" kern="0" spc="70" dirty="0">
                <a:solidFill>
                  <a:srgbClr val="FFFFFF">
                    <a:alpha val="100000"/>
                  </a:srgbClr>
                </a:solidFill>
                <a:latin typeface="Times New Roman" panose="02020603050405020304"/>
                <a:ea typeface="Times New Roman" panose="02020603050405020304"/>
                <a:cs typeface="Times New Roman" panose="02020603050405020304"/>
              </a:rPr>
              <a:t> </a:t>
            </a:r>
            <a:r>
              <a:rPr sz="2700" kern="0" spc="0" baseline="4000" dirty="0">
                <a:solidFill>
                  <a:srgbClr val="FFFFFF">
                    <a:alpha val="100000"/>
                  </a:srgbClr>
                </a:solidFill>
                <a:latin typeface="Times New Roman" panose="02020603050405020304"/>
                <a:ea typeface="Times New Roman" panose="02020603050405020304"/>
                <a:cs typeface="Times New Roman" panose="02020603050405020304"/>
              </a:rPr>
              <a:t>iDesktop</a:t>
            </a:r>
            <a:r>
              <a:rPr sz="1700" kern="0" spc="70" dirty="0">
                <a:solidFill>
                  <a:srgbClr val="FFFFFF">
                    <a:alpha val="100000"/>
                  </a:srgbClr>
                </a:solidFill>
                <a:latin typeface="Times New Roman" panose="02020603050405020304"/>
                <a:ea typeface="Times New Roman" panose="02020603050405020304"/>
                <a:cs typeface="Times New Roman" panose="02020603050405020304"/>
              </a:rPr>
              <a:t>  </a:t>
            </a:r>
            <a:r>
              <a:rPr sz="2700" kern="0" spc="70" dirty="0">
                <a:solidFill>
                  <a:srgbClr val="D7000F">
                    <a:alpha val="100000"/>
                  </a:srgbClr>
                </a:solidFill>
                <a:latin typeface="Times New Roman" panose="02020603050405020304"/>
                <a:ea typeface="Times New Roman" panose="02020603050405020304"/>
                <a:cs typeface="Times New Roman" panose="02020603050405020304"/>
              </a:rPr>
              <a:t>*</a:t>
            </a:r>
            <a:r>
              <a:rPr sz="2700" kern="0" spc="10" dirty="0">
                <a:solidFill>
                  <a:srgbClr val="D7000F">
                    <a:alpha val="100000"/>
                  </a:srgbClr>
                </a:solidFill>
                <a:latin typeface="Times New Roman" panose="02020603050405020304"/>
                <a:ea typeface="Times New Roman" panose="02020603050405020304"/>
                <a:cs typeface="Times New Roman" panose="02020603050405020304"/>
              </a:rPr>
              <a:t>           </a:t>
            </a:r>
            <a:r>
              <a:rPr sz="2700" kern="0" spc="0" dirty="0">
                <a:solidFill>
                  <a:srgbClr val="D7000F">
                    <a:alpha val="100000"/>
                  </a:srgbClr>
                </a:solidFill>
                <a:latin typeface="Times New Roman" panose="02020603050405020304"/>
                <a:ea typeface="Times New Roman" panose="02020603050405020304"/>
                <a:cs typeface="Times New Roman" panose="02020603050405020304"/>
              </a:rPr>
              <a:t>      </a:t>
            </a:r>
            <a:r>
              <a:rPr sz="1700" kern="0" spc="70" dirty="0">
                <a:solidFill>
                  <a:srgbClr val="FFFF00">
                    <a:alpha val="100000"/>
                  </a:srgbClr>
                </a:solidFill>
                <a:latin typeface="Arial" panose="020B0704020202020204"/>
                <a:ea typeface="Arial" panose="020B0704020202020204"/>
                <a:cs typeface="Arial" panose="020B07040202020202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7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iClient</a:t>
            </a:r>
            <a:r>
              <a:rPr sz="1700" kern="0" spc="70" dirty="0">
                <a:solidFill>
                  <a:srgbClr val="FFFF00">
                    <a:alpha val="100000"/>
                  </a:srgbClr>
                </a:solidFill>
                <a:latin typeface="Times New Roman" panose="02020603050405020304"/>
                <a:ea typeface="Times New Roman" panose="02020603050405020304"/>
                <a:cs typeface="Times New Roman" panose="02020603050405020304"/>
              </a:rPr>
              <a:t>3</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D</a:t>
            </a:r>
            <a:r>
              <a:rPr sz="1700" kern="0" spc="7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for</a:t>
            </a:r>
            <a:r>
              <a:rPr sz="1700" kern="0" spc="7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WebGL</a:t>
            </a:r>
            <a:r>
              <a:rPr sz="1700" kern="0" spc="7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70" dirty="0">
                <a:solidFill>
                  <a:srgbClr val="D7000F">
                    <a:alpha val="100000"/>
                  </a:srgbClr>
                </a:solidFill>
                <a:latin typeface="Times New Roman" panose="02020603050405020304"/>
                <a:ea typeface="Times New Roman" panose="02020603050405020304"/>
                <a:cs typeface="Times New Roman" panose="02020603050405020304"/>
              </a:rPr>
              <a:t>*</a:t>
            </a:r>
            <a:endParaRPr lang="en-US" altLang="en-US" sz="2700" dirty="0"/>
          </a:p>
        </p:txBody>
      </p:sp>
      <p:sp>
        <p:nvSpPr>
          <p:cNvPr id="876" name="textbox 876"/>
          <p:cNvSpPr/>
          <p:nvPr/>
        </p:nvSpPr>
        <p:spPr>
          <a:xfrm>
            <a:off x="2972782" y="222668"/>
            <a:ext cx="6257925" cy="582294"/>
          </a:xfrm>
          <a:prstGeom prst="rect">
            <a:avLst/>
          </a:prstGeom>
        </p:spPr>
        <p:txBody>
          <a:bodyPr vert="horz" wrap="square" lIns="0" tIns="0" rIns="0" bIns="0"/>
          <a:lstStyle/>
          <a:p>
            <a:pPr algn="l" rtl="0" eaLnBrk="0">
              <a:lnSpc>
                <a:spcPct val="71000"/>
              </a:lnSpc>
            </a:pPr>
            <a:endParaRPr lang="en-US" altLang="en-US" sz="100" dirty="0"/>
          </a:p>
          <a:p>
            <a:pPr marL="12700" algn="l" rtl="0" eaLnBrk="0">
              <a:lnSpc>
                <a:spcPct val="94000"/>
              </a:lnSpc>
            </a:pP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SuperMap</a:t>
            </a:r>
            <a:r>
              <a:rPr sz="3900" b="1" kern="0" spc="70" dirty="0">
                <a:solidFill>
                  <a:srgbClr val="FFFFFF">
                    <a:alpha val="100000"/>
                  </a:srgbClr>
                </a:solidFill>
                <a:latin typeface="Times New Roman" panose="02020603050405020304"/>
                <a:ea typeface="Times New Roman" panose="02020603050405020304"/>
                <a:cs typeface="Times New Roman" panose="02020603050405020304"/>
              </a:rPr>
              <a:t> </a:t>
            </a: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GIS</a:t>
            </a:r>
            <a:r>
              <a:rPr sz="3900" b="1" kern="0" spc="310" dirty="0">
                <a:solidFill>
                  <a:srgbClr val="FFFFFF">
                    <a:alpha val="100000"/>
                  </a:srgbClr>
                </a:solidFill>
                <a:latin typeface="Times New Roman" panose="02020603050405020304"/>
                <a:ea typeface="Times New Roman" panose="02020603050405020304"/>
                <a:cs typeface="Times New Roman" panose="02020603050405020304"/>
              </a:rPr>
              <a:t> </a:t>
            </a:r>
            <a:r>
              <a:rPr sz="3900" b="1" kern="0" spc="70" dirty="0">
                <a:solidFill>
                  <a:srgbClr val="FFFFFF">
                    <a:alpha val="100000"/>
                  </a:srgbClr>
                </a:solidFill>
                <a:latin typeface="Times New Roman" panose="02020603050405020304"/>
                <a:ea typeface="Times New Roman" panose="02020603050405020304"/>
                <a:cs typeface="Times New Roman" panose="02020603050405020304"/>
              </a:rPr>
              <a:t>10i </a:t>
            </a:r>
            <a:r>
              <a:rPr sz="3900" b="1" kern="0" spc="70" dirty="0">
                <a:solidFill>
                  <a:srgbClr val="FFFFFF">
                    <a:alpha val="100000"/>
                  </a:srgbClr>
                </a:solidFill>
                <a:latin typeface="宋体"/>
                <a:ea typeface="宋体"/>
                <a:cs typeface="宋体"/>
              </a:rPr>
              <a:t>产品体系</a:t>
            </a:r>
            <a:endParaRPr lang="en-US" altLang="en-US" sz="3900" dirty="0"/>
          </a:p>
        </p:txBody>
      </p:sp>
      <p:sp>
        <p:nvSpPr>
          <p:cNvPr id="878" name="textbox 878"/>
          <p:cNvSpPr/>
          <p:nvPr/>
        </p:nvSpPr>
        <p:spPr>
          <a:xfrm>
            <a:off x="839901" y="5302783"/>
            <a:ext cx="7774940" cy="332104"/>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100000"/>
              </a:lnSpc>
            </a:pPr>
            <a:r>
              <a:rPr sz="1700" kern="0" spc="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3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iObjects</a:t>
            </a:r>
            <a:r>
              <a:rPr sz="1700" kern="0" spc="3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Python</a:t>
            </a:r>
            <a:r>
              <a:rPr sz="1700" kern="0" spc="30" dirty="0">
                <a:solidFill>
                  <a:srgbClr val="FFFF00">
                    <a:alpha val="100000"/>
                  </a:srgbClr>
                </a:solidFill>
                <a:latin typeface="Times New Roman" panose="02020603050405020304"/>
                <a:ea typeface="Times New Roman" panose="02020603050405020304"/>
                <a:cs typeface="Times New Roman" panose="02020603050405020304"/>
              </a:rPr>
              <a:t>                                            </a:t>
            </a:r>
            <a:r>
              <a:rPr sz="3100" b="1" kern="0" spc="0" baseline="-8000" dirty="0">
                <a:solidFill>
                  <a:srgbClr val="FFFFFF">
                    <a:alpha val="100000"/>
                  </a:srgbClr>
                </a:solidFill>
                <a:latin typeface="Times New Roman" panose="02020603050405020304"/>
                <a:ea typeface="Times New Roman" panose="02020603050405020304"/>
                <a:cs typeface="Times New Roman" panose="02020603050405020304"/>
              </a:rPr>
              <a:t>Web</a:t>
            </a:r>
            <a:r>
              <a:rPr sz="2000" b="1" kern="0" spc="30" dirty="0">
                <a:solidFill>
                  <a:srgbClr val="FFFFFF">
                    <a:alpha val="100000"/>
                  </a:srgbClr>
                </a:solidFill>
                <a:latin typeface="Times New Roman" panose="02020603050405020304"/>
                <a:ea typeface="Times New Roman" panose="02020603050405020304"/>
                <a:cs typeface="Times New Roman" panose="02020603050405020304"/>
              </a:rPr>
              <a:t> </a:t>
            </a:r>
            <a:r>
              <a:rPr sz="3100" b="1" kern="0" spc="30" baseline="-8000" dirty="0">
                <a:solidFill>
                  <a:srgbClr val="FFFFFF">
                    <a:alpha val="100000"/>
                  </a:srgbClr>
                </a:solidFill>
                <a:latin typeface="宋体"/>
                <a:ea typeface="宋体"/>
                <a:cs typeface="宋体"/>
              </a:rPr>
              <a:t>端</a:t>
            </a:r>
            <a:r>
              <a:rPr sz="2000" kern="0" spc="20" dirty="0">
                <a:solidFill>
                  <a:srgbClr val="FFFFFF">
                    <a:alpha val="100000"/>
                  </a:srgbClr>
                </a:solidFill>
                <a:latin typeface="宋体"/>
                <a:ea typeface="宋体"/>
                <a:cs typeface="宋体"/>
              </a:rPr>
              <a:t>               </a:t>
            </a:r>
            <a:r>
              <a:rPr sz="2700" kern="0" spc="20" baseline="-25000" dirty="0">
                <a:solidFill>
                  <a:srgbClr val="FFFF00">
                    <a:alpha val="100000"/>
                  </a:srgbClr>
                </a:solidFill>
                <a:latin typeface="Arial" panose="020B0704020202020204"/>
                <a:ea typeface="Arial" panose="020B0704020202020204"/>
                <a:cs typeface="Arial" panose="020B0704020202020204"/>
              </a:rPr>
              <a:t>•</a:t>
            </a:r>
            <a:endParaRPr lang="en-US" altLang="en-US" sz="2700" baseline="-25000" dirty="0"/>
          </a:p>
        </p:txBody>
      </p:sp>
      <p:sp>
        <p:nvSpPr>
          <p:cNvPr id="880" name="textbox 880"/>
          <p:cNvSpPr/>
          <p:nvPr/>
        </p:nvSpPr>
        <p:spPr>
          <a:xfrm>
            <a:off x="839901" y="5536859"/>
            <a:ext cx="7774940" cy="433069"/>
          </a:xfrm>
          <a:prstGeom prst="rect">
            <a:avLst/>
          </a:prstGeom>
        </p:spPr>
        <p:txBody>
          <a:bodyPr vert="horz" wrap="square" lIns="0" tIns="0" rIns="0" bIns="0"/>
          <a:lstStyle/>
          <a:p>
            <a:pPr algn="l" rtl="0" eaLnBrk="0">
              <a:lnSpc>
                <a:spcPct val="74000"/>
              </a:lnSpc>
            </a:pPr>
            <a:endParaRPr lang="en-US" altLang="en-US" sz="100" dirty="0"/>
          </a:p>
          <a:p>
            <a:pPr marL="12700" algn="l" rtl="0" eaLnBrk="0">
              <a:lnSpc>
                <a:spcPct val="96000"/>
              </a:lnSpc>
            </a:pPr>
            <a:r>
              <a:rPr sz="2700" kern="0" spc="0" baseline="1200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2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0" baseline="12000" dirty="0">
                <a:solidFill>
                  <a:srgbClr val="FFFF00">
                    <a:alpha val="100000"/>
                  </a:srgbClr>
                </a:solidFill>
                <a:latin typeface="Times New Roman" panose="02020603050405020304"/>
                <a:ea typeface="Times New Roman" panose="02020603050405020304"/>
                <a:cs typeface="Times New Roman" panose="02020603050405020304"/>
              </a:rPr>
              <a:t>iObjects</a:t>
            </a:r>
            <a:r>
              <a:rPr sz="1700" kern="0" spc="2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0" baseline="12000" dirty="0">
                <a:solidFill>
                  <a:srgbClr val="FFFF00">
                    <a:alpha val="100000"/>
                  </a:srgbClr>
                </a:solidFill>
                <a:latin typeface="Times New Roman" panose="02020603050405020304"/>
                <a:ea typeface="Times New Roman" panose="02020603050405020304"/>
                <a:cs typeface="Times New Roman" panose="02020603050405020304"/>
              </a:rPr>
              <a:t>for</a:t>
            </a:r>
            <a:r>
              <a:rPr sz="1700" kern="0" spc="12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0" baseline="12000" dirty="0">
                <a:solidFill>
                  <a:srgbClr val="FFFF00">
                    <a:alpha val="100000"/>
                  </a:srgbClr>
                </a:solidFill>
                <a:latin typeface="Times New Roman" panose="02020603050405020304"/>
                <a:ea typeface="Times New Roman" panose="02020603050405020304"/>
                <a:cs typeface="Times New Roman" panose="02020603050405020304"/>
              </a:rPr>
              <a:t>Spark</a:t>
            </a:r>
            <a:r>
              <a:rPr sz="1700" kern="0" spc="20" dirty="0">
                <a:solidFill>
                  <a:srgbClr val="FFFF00">
                    <a:alpha val="100000"/>
                  </a:srgbClr>
                </a:solidFill>
                <a:latin typeface="Times New Roman" panose="02020603050405020304"/>
                <a:ea typeface="Times New Roman" panose="02020603050405020304"/>
                <a:cs typeface="Times New Roman" panose="02020603050405020304"/>
              </a:rPr>
              <a:t>  </a:t>
            </a:r>
            <a:r>
              <a:rPr sz="4300" kern="0" spc="20" baseline="7000" dirty="0">
                <a:solidFill>
                  <a:srgbClr val="D7000F">
                    <a:alpha val="100000"/>
                  </a:srgbClr>
                </a:solidFill>
                <a:latin typeface="Times New Roman" panose="02020603050405020304"/>
                <a:ea typeface="Times New Roman" panose="02020603050405020304"/>
                <a:cs typeface="Times New Roman" panose="02020603050405020304"/>
              </a:rPr>
              <a:t>*</a:t>
            </a:r>
            <a:r>
              <a:rPr sz="2700" kern="0" spc="20" dirty="0">
                <a:solidFill>
                  <a:srgbClr val="D7000F">
                    <a:alpha val="100000"/>
                  </a:srgbClr>
                </a:solidFill>
                <a:latin typeface="Times New Roman" panose="02020603050405020304"/>
                <a:ea typeface="Times New Roman" panose="02020603050405020304"/>
                <a:cs typeface="Times New Roman" panose="02020603050405020304"/>
              </a:rPr>
              <a:t>      </a:t>
            </a:r>
            <a:r>
              <a:rPr sz="2700" kern="0" spc="10" dirty="0">
                <a:solidFill>
                  <a:srgbClr val="D7000F">
                    <a:alpha val="100000"/>
                  </a:srgbClr>
                </a:solidFill>
                <a:latin typeface="Times New Roman" panose="02020603050405020304"/>
                <a:ea typeface="Times New Roman" panose="02020603050405020304"/>
                <a:cs typeface="Times New Roman" panose="02020603050405020304"/>
              </a:rPr>
              <a:t> </a:t>
            </a:r>
            <a:r>
              <a:rPr sz="2700" kern="0" spc="10" baseline="-14000" dirty="0">
                <a:solidFill>
                  <a:srgbClr val="FFFF00">
                    <a:alpha val="100000"/>
                  </a:srgbClr>
                </a:solidFill>
                <a:latin typeface="Arial" panose="020B0704020202020204"/>
                <a:ea typeface="Arial" panose="020B0704020202020204"/>
                <a:cs typeface="Arial" panose="020B0704020202020204"/>
              </a:rPr>
              <a:t>•</a:t>
            </a:r>
            <a:r>
              <a:rPr sz="1700" kern="0" spc="10" dirty="0">
                <a:solidFill>
                  <a:srgbClr val="FFFF00">
                    <a:alpha val="100000"/>
                  </a:srgbClr>
                </a:solidFill>
                <a:latin typeface="Arial" panose="020B0704020202020204"/>
                <a:ea typeface="Arial" panose="020B0704020202020204"/>
                <a:cs typeface="Arial" panose="020B0704020202020204"/>
              </a:rPr>
              <a:t>    </a:t>
            </a:r>
            <a:r>
              <a:rPr sz="2700" kern="0" spc="0" baseline="-1400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1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0" baseline="-14000" dirty="0">
                <a:solidFill>
                  <a:srgbClr val="FFFF00">
                    <a:alpha val="100000"/>
                  </a:srgbClr>
                </a:solidFill>
                <a:latin typeface="Times New Roman" panose="02020603050405020304"/>
                <a:ea typeface="Times New Roman" panose="02020603050405020304"/>
                <a:cs typeface="Times New Roman" panose="02020603050405020304"/>
              </a:rPr>
              <a:t>iClient</a:t>
            </a:r>
            <a:r>
              <a:rPr sz="1700" kern="0" spc="6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0" baseline="-14000" dirty="0">
                <a:solidFill>
                  <a:srgbClr val="FFFF00">
                    <a:alpha val="100000"/>
                  </a:srgbClr>
                </a:solidFill>
                <a:latin typeface="Times New Roman" panose="02020603050405020304"/>
                <a:ea typeface="Times New Roman" panose="02020603050405020304"/>
                <a:cs typeface="Times New Roman" panose="02020603050405020304"/>
              </a:rPr>
              <a:t>JavaScript</a:t>
            </a:r>
            <a:r>
              <a:rPr sz="1700" kern="0" spc="1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10" baseline="-25000" dirty="0">
                <a:solidFill>
                  <a:srgbClr val="FFFF00">
                    <a:alpha val="100000"/>
                  </a:srgbClr>
                </a:solidFill>
                <a:latin typeface="Arial" panose="020B0704020202020204"/>
                <a:ea typeface="Arial" panose="020B0704020202020204"/>
                <a:cs typeface="Arial" panose="020B0704020202020204"/>
              </a:rPr>
              <a:t>•</a:t>
            </a:r>
            <a:endParaRPr lang="en-US" altLang="en-US" sz="2700" baseline="-25000" dirty="0"/>
          </a:p>
        </p:txBody>
      </p:sp>
      <p:sp>
        <p:nvSpPr>
          <p:cNvPr id="882" name="textbox 882"/>
          <p:cNvSpPr/>
          <p:nvPr/>
        </p:nvSpPr>
        <p:spPr>
          <a:xfrm>
            <a:off x="839901" y="5837849"/>
            <a:ext cx="7774940" cy="398779"/>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88000"/>
              </a:lnSpc>
            </a:pPr>
            <a:r>
              <a:rPr sz="2700" kern="0" spc="0" baseline="800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1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0" baseline="8000" dirty="0">
                <a:solidFill>
                  <a:srgbClr val="FFFF00">
                    <a:alpha val="100000"/>
                  </a:srgbClr>
                </a:solidFill>
                <a:latin typeface="Times New Roman" panose="02020603050405020304"/>
                <a:ea typeface="Times New Roman" panose="02020603050405020304"/>
                <a:cs typeface="Times New Roman" panose="02020603050405020304"/>
              </a:rPr>
              <a:t>iDesktopX</a:t>
            </a:r>
            <a:r>
              <a:rPr sz="1700" kern="0" spc="10" dirty="0">
                <a:solidFill>
                  <a:srgbClr val="FFFF00">
                    <a:alpha val="100000"/>
                  </a:srgbClr>
                </a:solidFill>
                <a:latin typeface="Times New Roman" panose="02020603050405020304"/>
                <a:ea typeface="Times New Roman" panose="02020603050405020304"/>
                <a:cs typeface="Times New Roman" panose="02020603050405020304"/>
              </a:rPr>
              <a:t>  </a:t>
            </a:r>
            <a:r>
              <a:rPr sz="4300" kern="0" spc="10" baseline="5000" dirty="0">
                <a:solidFill>
                  <a:srgbClr val="D7000F">
                    <a:alpha val="100000"/>
                  </a:srgbClr>
                </a:solidFill>
                <a:latin typeface="Times New Roman" panose="02020603050405020304"/>
                <a:ea typeface="Times New Roman" panose="02020603050405020304"/>
                <a:cs typeface="Times New Roman" panose="02020603050405020304"/>
              </a:rPr>
              <a:t>*</a:t>
            </a:r>
            <a:r>
              <a:rPr sz="2700" kern="0" spc="10" dirty="0">
                <a:solidFill>
                  <a:srgbClr val="D7000F">
                    <a:alpha val="100000"/>
                  </a:srgbClr>
                </a:solidFill>
                <a:latin typeface="Times New Roman" panose="02020603050405020304"/>
                <a:ea typeface="Times New Roman" panose="02020603050405020304"/>
                <a:cs typeface="Times New Roman" panose="02020603050405020304"/>
              </a:rPr>
              <a:t>               </a:t>
            </a:r>
            <a:r>
              <a:rPr sz="2700" kern="0" spc="10" baseline="-6000" dirty="0">
                <a:solidFill>
                  <a:srgbClr val="FFFF00">
                    <a:alpha val="100000"/>
                  </a:srgbClr>
                </a:solidFill>
                <a:latin typeface="Arial" panose="020B0704020202020204"/>
                <a:ea typeface="Arial" panose="020B0704020202020204"/>
                <a:cs typeface="Arial" panose="020B0704020202020204"/>
              </a:rPr>
              <a:t>•</a:t>
            </a:r>
            <a:r>
              <a:rPr sz="1700" kern="0" spc="10" dirty="0">
                <a:solidFill>
                  <a:srgbClr val="FFFF00">
                    <a:alpha val="100000"/>
                  </a:srgbClr>
                </a:solidFill>
                <a:latin typeface="Arial" panose="020B0704020202020204"/>
                <a:ea typeface="Arial" panose="020B0704020202020204"/>
                <a:cs typeface="Arial" panose="020B0704020202020204"/>
              </a:rPr>
              <a:t>    </a:t>
            </a:r>
            <a:r>
              <a:rPr sz="2700" kern="0" spc="0" baseline="-600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1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0" baseline="-6000" dirty="0">
                <a:solidFill>
                  <a:srgbClr val="FFFF00">
                    <a:alpha val="100000"/>
                  </a:srgbClr>
                </a:solidFill>
                <a:latin typeface="Times New Roman" panose="02020603050405020304"/>
                <a:ea typeface="Times New Roman" panose="02020603050405020304"/>
                <a:cs typeface="Times New Roman" panose="02020603050405020304"/>
              </a:rPr>
              <a:t>iClient</a:t>
            </a:r>
            <a:r>
              <a:rPr sz="1700" kern="0" spc="1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0" baseline="-6000" dirty="0">
                <a:solidFill>
                  <a:srgbClr val="FFFF00">
                    <a:alpha val="100000"/>
                  </a:srgbClr>
                </a:solidFill>
                <a:latin typeface="Times New Roman" panose="02020603050405020304"/>
                <a:ea typeface="Times New Roman" panose="02020603050405020304"/>
                <a:cs typeface="Times New Roman" panose="02020603050405020304"/>
              </a:rPr>
              <a:t>Python</a:t>
            </a:r>
            <a:r>
              <a:rPr sz="1700" kern="0" spc="1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0" baseline="-15000" dirty="0">
                <a:solidFill>
                  <a:srgbClr val="FFFFFF">
                    <a:alpha val="100000"/>
                  </a:srgbClr>
                </a:solidFill>
                <a:latin typeface="Arial" panose="020B0704020202020204"/>
                <a:ea typeface="Arial" panose="020B0704020202020204"/>
                <a:cs typeface="Arial" panose="020B0704020202020204"/>
              </a:rPr>
              <a:t>•</a:t>
            </a:r>
            <a:endParaRPr lang="en-US" altLang="en-US" sz="2700" baseline="-15000" dirty="0"/>
          </a:p>
        </p:txBody>
      </p:sp>
      <p:sp>
        <p:nvSpPr>
          <p:cNvPr id="884" name="textbox 884"/>
          <p:cNvSpPr/>
          <p:nvPr/>
        </p:nvSpPr>
        <p:spPr>
          <a:xfrm>
            <a:off x="8832011" y="5131957"/>
            <a:ext cx="2436495" cy="963294"/>
          </a:xfrm>
          <a:prstGeom prst="rect">
            <a:avLst/>
          </a:prstGeom>
        </p:spPr>
        <p:txBody>
          <a:bodyPr vert="horz" wrap="square" lIns="0" tIns="0" rIns="0" bIns="0"/>
          <a:lstStyle/>
          <a:p>
            <a:pPr algn="l" rtl="0" eaLnBrk="0">
              <a:lnSpc>
                <a:spcPct val="79000"/>
              </a:lnSpc>
            </a:pPr>
            <a:endParaRPr lang="en-US" altLang="en-US" sz="100" dirty="0"/>
          </a:p>
          <a:p>
            <a:pPr marL="716280" algn="l" rtl="0" eaLnBrk="0">
              <a:lnSpc>
                <a:spcPct val="82000"/>
              </a:lnSpc>
            </a:pPr>
            <a:r>
              <a:rPr sz="2000" b="1" kern="0" spc="-30" dirty="0">
                <a:solidFill>
                  <a:srgbClr val="FFFFFF">
                    <a:alpha val="100000"/>
                  </a:srgbClr>
                </a:solidFill>
                <a:latin typeface="宋体"/>
                <a:ea typeface="宋体"/>
                <a:cs typeface="宋体"/>
              </a:rPr>
              <a:t>移动端</a:t>
            </a:r>
            <a:endParaRPr lang="en-US" altLang="en-US" sz="2000" dirty="0"/>
          </a:p>
          <a:p>
            <a:pPr marL="12700" algn="l" rtl="0" eaLnBrk="0">
              <a:lnSpc>
                <a:spcPct val="72000"/>
              </a:lnSpc>
              <a:spcBef>
                <a:spcPts val="5"/>
              </a:spcBef>
            </a:pPr>
            <a:r>
              <a:rPr sz="1700" kern="0" spc="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16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iMobile</a:t>
            </a:r>
            <a:r>
              <a:rPr sz="1700" kern="0" spc="16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160" dirty="0">
                <a:solidFill>
                  <a:srgbClr val="D7000F">
                    <a:alpha val="100000"/>
                  </a:srgbClr>
                </a:solidFill>
                <a:latin typeface="Times New Roman" panose="02020603050405020304"/>
                <a:ea typeface="Times New Roman" panose="02020603050405020304"/>
                <a:cs typeface="Times New Roman" panose="02020603050405020304"/>
              </a:rPr>
              <a:t>*</a:t>
            </a:r>
            <a:endParaRPr lang="en-US" altLang="en-US" sz="2700" dirty="0"/>
          </a:p>
          <a:p>
            <a:pPr algn="r" rtl="0" eaLnBrk="0">
              <a:lnSpc>
                <a:spcPct val="92000"/>
              </a:lnSpc>
            </a:pPr>
            <a:r>
              <a:rPr sz="1700" kern="0" spc="0" dirty="0">
                <a:solidFill>
                  <a:srgbClr val="FFFF00">
                    <a:alpha val="100000"/>
                  </a:srgbClr>
                </a:solidFill>
                <a:latin typeface="Times New Roman" panose="02020603050405020304"/>
                <a:ea typeface="Times New Roman" panose="02020603050405020304"/>
                <a:cs typeface="Times New Roman" panose="02020603050405020304"/>
              </a:rPr>
              <a:t>SuperMap</a:t>
            </a:r>
            <a:r>
              <a:rPr sz="1700" kern="0" spc="3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iTablet</a:t>
            </a:r>
            <a:r>
              <a:rPr sz="1700" kern="0" spc="30" dirty="0">
                <a:solidFill>
                  <a:srgbClr val="FFFF00">
                    <a:alpha val="100000"/>
                  </a:srgbClr>
                </a:solidFill>
                <a:latin typeface="Times New Roman" panose="02020603050405020304"/>
                <a:ea typeface="Times New Roman" panose="02020603050405020304"/>
                <a:cs typeface="Times New Roman" panose="02020603050405020304"/>
              </a:rPr>
              <a:t>  </a:t>
            </a:r>
            <a:r>
              <a:rPr sz="2700" kern="0" spc="30" dirty="0">
                <a:solidFill>
                  <a:srgbClr val="D7000F">
                    <a:alpha val="100000"/>
                  </a:srgbClr>
                </a:solidFill>
                <a:latin typeface="Times New Roman" panose="02020603050405020304"/>
                <a:ea typeface="Times New Roman" panose="02020603050405020304"/>
                <a:cs typeface="Times New Roman" panose="02020603050405020304"/>
              </a:rPr>
              <a:t>*</a:t>
            </a:r>
            <a:r>
              <a:rPr sz="2700" kern="0" spc="40" dirty="0">
                <a:solidFill>
                  <a:srgbClr val="D7000F">
                    <a:alpha val="100000"/>
                  </a:srgbClr>
                </a:solidFill>
                <a:latin typeface="Times New Roman" panose="02020603050405020304"/>
                <a:ea typeface="Times New Roman" panose="02020603050405020304"/>
                <a:cs typeface="Times New Roman" panose="02020603050405020304"/>
              </a:rPr>
              <a:t>    </a:t>
            </a:r>
            <a:r>
              <a:rPr sz="4300" kern="0" spc="30" baseline="-47000" dirty="0">
                <a:solidFill>
                  <a:srgbClr val="D7000F">
                    <a:alpha val="100000"/>
                  </a:srgbClr>
                </a:solidFill>
                <a:latin typeface="Times New Roman" panose="02020603050405020304"/>
                <a:ea typeface="Times New Roman" panose="02020603050405020304"/>
                <a:cs typeface="Times New Roman" panose="02020603050405020304"/>
              </a:rPr>
              <a:t>*</a:t>
            </a:r>
            <a:endParaRPr lang="en-US" altLang="en-US" sz="4300" baseline="-47000" dirty="0"/>
          </a:p>
        </p:txBody>
      </p:sp>
      <p:sp>
        <p:nvSpPr>
          <p:cNvPr id="886" name="textbox 886"/>
          <p:cNvSpPr/>
          <p:nvPr/>
        </p:nvSpPr>
        <p:spPr>
          <a:xfrm>
            <a:off x="5272201" y="1830592"/>
            <a:ext cx="1682750" cy="895350"/>
          </a:xfrm>
          <a:prstGeom prst="rect">
            <a:avLst/>
          </a:prstGeom>
        </p:spPr>
        <p:txBody>
          <a:bodyPr vert="horz" wrap="square" lIns="0" tIns="0" rIns="0" bIns="0"/>
          <a:lstStyle/>
          <a:p>
            <a:pPr algn="l" rtl="0" eaLnBrk="0">
              <a:lnSpc>
                <a:spcPct val="78000"/>
              </a:lnSpc>
            </a:pPr>
            <a:endParaRPr lang="en-US" altLang="en-US" sz="100" dirty="0"/>
          </a:p>
          <a:p>
            <a:pPr marL="14605" algn="l" rtl="0" eaLnBrk="0">
              <a:lnSpc>
                <a:spcPct val="93000"/>
              </a:lnSpc>
            </a:pPr>
            <a:r>
              <a:rPr sz="2000" b="1" kern="0" spc="-30" dirty="0">
                <a:solidFill>
                  <a:srgbClr val="FFFFFF">
                    <a:alpha val="100000"/>
                  </a:srgbClr>
                </a:solidFill>
                <a:latin typeface="宋体"/>
                <a:ea typeface="宋体"/>
                <a:cs typeface="宋体"/>
              </a:rPr>
              <a:t>云</a:t>
            </a:r>
            <a:r>
              <a:rPr sz="2000" kern="0" spc="-360" dirty="0">
                <a:solidFill>
                  <a:srgbClr val="FFFFFF">
                    <a:alpha val="100000"/>
                  </a:srgbClr>
                </a:solidFill>
                <a:latin typeface="宋体"/>
                <a:ea typeface="宋体"/>
                <a:cs typeface="宋体"/>
              </a:rPr>
              <a:t> </a:t>
            </a:r>
            <a:r>
              <a:rPr sz="2000" b="1" kern="0" spc="-30" dirty="0">
                <a:solidFill>
                  <a:srgbClr val="FFFFFF">
                    <a:alpha val="100000"/>
                  </a:srgbClr>
                </a:solidFill>
                <a:latin typeface="Times New Roman" panose="02020603050405020304"/>
                <a:ea typeface="Times New Roman" panose="02020603050405020304"/>
                <a:cs typeface="Times New Roman" panose="02020603050405020304"/>
              </a:rPr>
              <a:t>GIS </a:t>
            </a:r>
            <a:r>
              <a:rPr sz="2000" b="1" kern="0" spc="-30" dirty="0">
                <a:solidFill>
                  <a:srgbClr val="FFFFFF">
                    <a:alpha val="100000"/>
                  </a:srgbClr>
                </a:solidFill>
                <a:latin typeface="宋体"/>
                <a:ea typeface="宋体"/>
                <a:cs typeface="宋体"/>
              </a:rPr>
              <a:t>服务器</a:t>
            </a:r>
            <a:endParaRPr lang="en-US" altLang="en-US" sz="2000" dirty="0"/>
          </a:p>
          <a:p>
            <a:pPr marL="12700" algn="l" rtl="0" eaLnBrk="0">
              <a:lnSpc>
                <a:spcPct val="113000"/>
              </a:lnSpc>
              <a:spcBef>
                <a:spcPts val="10"/>
              </a:spcBef>
            </a:pPr>
            <a:r>
              <a:rPr sz="1700" kern="0" spc="30" dirty="0">
                <a:solidFill>
                  <a:srgbClr val="FFFF00">
                    <a:alpha val="100000"/>
                  </a:srgbClr>
                </a:solidFill>
                <a:latin typeface="Times New Roman" panose="02020603050405020304"/>
                <a:ea typeface="Times New Roman" panose="02020603050405020304"/>
                <a:cs typeface="Times New Roman" panose="02020603050405020304"/>
              </a:rPr>
              <a:t>SuperMap i</a:t>
            </a:r>
            <a:r>
              <a:rPr sz="1700" kern="0" spc="-31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30" dirty="0">
                <a:solidFill>
                  <a:srgbClr val="FFFF00">
                    <a:alpha val="100000"/>
                  </a:srgbClr>
                </a:solidFill>
                <a:latin typeface="Times New Roman" panose="02020603050405020304"/>
                <a:ea typeface="Times New Roman" panose="02020603050405020304"/>
                <a:cs typeface="Times New Roman" panose="02020603050405020304"/>
              </a:rPr>
              <a:t>Server</a:t>
            </a:r>
            <a:r>
              <a:rPr sz="1700" kern="0" spc="0" dirty="0">
                <a:solidFill>
                  <a:srgbClr val="FFFF00">
                    <a:alpha val="100000"/>
                  </a:srgbClr>
                </a:solidFill>
                <a:latin typeface="Times New Roman" panose="02020603050405020304"/>
                <a:ea typeface="Times New Roman" panose="02020603050405020304"/>
                <a:cs typeface="Times New Roman" panose="02020603050405020304"/>
              </a:rPr>
              <a:t> </a:t>
            </a:r>
            <a:r>
              <a:rPr sz="1700" kern="0" spc="30" dirty="0">
                <a:solidFill>
                  <a:srgbClr val="FFFF00">
                    <a:alpha val="100000"/>
                  </a:srgbClr>
                </a:solidFill>
                <a:latin typeface="Times New Roman" panose="02020603050405020304"/>
                <a:ea typeface="Times New Roman" panose="02020603050405020304"/>
                <a:cs typeface="Times New Roman" panose="02020603050405020304"/>
              </a:rPr>
              <a:t>SuperMap iPortal</a:t>
            </a:r>
            <a:endParaRPr lang="en-US" altLang="en-US" sz="1700" dirty="0"/>
          </a:p>
        </p:txBody>
      </p:sp>
      <p:sp>
        <p:nvSpPr>
          <p:cNvPr id="888" name="textbox 888"/>
          <p:cNvSpPr/>
          <p:nvPr/>
        </p:nvSpPr>
        <p:spPr>
          <a:xfrm>
            <a:off x="9296202" y="827927"/>
            <a:ext cx="1837689" cy="709294"/>
          </a:xfrm>
          <a:prstGeom prst="rect">
            <a:avLst/>
          </a:prstGeom>
        </p:spPr>
        <p:txBody>
          <a:bodyPr vert="horz" wrap="square" lIns="0" tIns="0" rIns="0" bIns="0"/>
          <a:lstStyle/>
          <a:p>
            <a:pPr algn="l" rtl="0" eaLnBrk="0">
              <a:lnSpc>
                <a:spcPct val="63000"/>
              </a:lnSpc>
            </a:pPr>
            <a:endParaRPr lang="en-US" altLang="en-US" sz="100" dirty="0"/>
          </a:p>
          <a:p>
            <a:pPr marL="302895" indent="-290195" algn="l" rtl="0" eaLnBrk="0">
              <a:lnSpc>
                <a:spcPct val="94000"/>
              </a:lnSpc>
            </a:pPr>
            <a:r>
              <a:rPr sz="4300" kern="0" spc="-40" baseline="-15000" dirty="0">
                <a:solidFill>
                  <a:srgbClr val="D7000F">
                    <a:alpha val="100000"/>
                  </a:srgbClr>
                </a:solidFill>
                <a:latin typeface="Times New Roman" panose="02020603050405020304"/>
                <a:ea typeface="Times New Roman" panose="02020603050405020304"/>
                <a:cs typeface="Times New Roman" panose="02020603050405020304"/>
              </a:rPr>
              <a:t>*</a:t>
            </a:r>
            <a:r>
              <a:rPr sz="2700" kern="0" spc="450" dirty="0">
                <a:solidFill>
                  <a:srgbClr val="D7000F">
                    <a:alpha val="100000"/>
                  </a:srgbClr>
                </a:solidFill>
                <a:latin typeface="Times New Roman" panose="02020603050405020304"/>
                <a:ea typeface="Times New Roman" panose="02020603050405020304"/>
                <a:cs typeface="Times New Roman" panose="02020603050405020304"/>
              </a:rPr>
              <a:t> </a:t>
            </a:r>
            <a:r>
              <a:rPr sz="2000" kern="0" spc="-40" dirty="0">
                <a:solidFill>
                  <a:srgbClr val="FFFFFF">
                    <a:alpha val="100000"/>
                  </a:srgbClr>
                </a:solidFill>
                <a:latin typeface="宋体"/>
                <a:ea typeface="宋体"/>
                <a:cs typeface="宋体"/>
              </a:rPr>
              <a:t>支持三维能力</a:t>
            </a:r>
            <a:r>
              <a:rPr sz="2000" kern="0" spc="0" dirty="0">
                <a:solidFill>
                  <a:srgbClr val="FFFFFF">
                    <a:alpha val="100000"/>
                  </a:srgbClr>
                </a:solidFill>
                <a:latin typeface="宋体"/>
                <a:ea typeface="宋体"/>
                <a:cs typeface="宋体"/>
              </a:rPr>
              <a:t> </a:t>
            </a:r>
            <a:r>
              <a:rPr sz="2000" kern="0" spc="-20" dirty="0">
                <a:solidFill>
                  <a:srgbClr val="FFFFFF">
                    <a:alpha val="100000"/>
                  </a:srgbClr>
                </a:solidFill>
                <a:latin typeface="宋体"/>
                <a:ea typeface="宋体"/>
                <a:cs typeface="宋体"/>
              </a:rPr>
              <a:t>支持</a:t>
            </a:r>
            <a:r>
              <a:rPr sz="2000" kern="0" spc="-410" dirty="0">
                <a:solidFill>
                  <a:srgbClr val="FFFFFF">
                    <a:alpha val="100000"/>
                  </a:srgbClr>
                </a:solidFill>
                <a:latin typeface="宋体"/>
                <a:ea typeface="宋体"/>
                <a:cs typeface="宋体"/>
              </a:rPr>
              <a:t> </a:t>
            </a:r>
            <a:r>
              <a:rPr sz="2000" kern="0" spc="-20" dirty="0">
                <a:solidFill>
                  <a:srgbClr val="FFFFFF">
                    <a:alpha val="100000"/>
                  </a:srgbClr>
                </a:solidFill>
                <a:latin typeface="Times New Roman" panose="02020603050405020304"/>
                <a:ea typeface="Times New Roman" panose="02020603050405020304"/>
                <a:cs typeface="Times New Roman" panose="02020603050405020304"/>
              </a:rPr>
              <a:t>Linux</a:t>
            </a:r>
            <a:endParaRPr lang="en-US" altLang="en-US" sz="2000" dirty="0"/>
          </a:p>
        </p:txBody>
      </p:sp>
      <p:sp>
        <p:nvSpPr>
          <p:cNvPr id="890" name="textbox 890"/>
          <p:cNvSpPr/>
          <p:nvPr/>
        </p:nvSpPr>
        <p:spPr>
          <a:xfrm>
            <a:off x="8832011" y="5942228"/>
            <a:ext cx="2169795" cy="32575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360"/>
              </a:lnSpc>
            </a:pPr>
            <a:r>
              <a:rPr sz="1700" kern="0" spc="40" dirty="0">
                <a:solidFill>
                  <a:srgbClr val="FFFFFF">
                    <a:alpha val="100000"/>
                  </a:srgbClr>
                </a:solidFill>
                <a:latin typeface="Times New Roman" panose="02020603050405020304"/>
                <a:ea typeface="Times New Roman" panose="02020603050405020304"/>
                <a:cs typeface="Times New Roman" panose="02020603050405020304"/>
              </a:rPr>
              <a:t>SuperMap iMobile</a:t>
            </a:r>
            <a:r>
              <a:rPr sz="1700" kern="0" spc="30" dirty="0">
                <a:solidFill>
                  <a:srgbClr val="FFFFFF">
                    <a:alpha val="100000"/>
                  </a:srgbClr>
                </a:solidFill>
                <a:latin typeface="Times New Roman" panose="02020603050405020304"/>
                <a:ea typeface="Times New Roman" panose="02020603050405020304"/>
                <a:cs typeface="Times New Roman" panose="02020603050405020304"/>
              </a:rPr>
              <a:t> Lite</a:t>
            </a:r>
            <a:endParaRPr lang="en-US" altLang="en-US" sz="1700" dirty="0"/>
          </a:p>
        </p:txBody>
      </p:sp>
      <p:sp>
        <p:nvSpPr>
          <p:cNvPr id="892" name="textbox 892"/>
          <p:cNvSpPr/>
          <p:nvPr/>
        </p:nvSpPr>
        <p:spPr>
          <a:xfrm>
            <a:off x="5272201" y="2629433"/>
            <a:ext cx="1898650" cy="32575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360"/>
              </a:lnSpc>
            </a:pPr>
            <a:r>
              <a:rPr sz="1700" kern="0" spc="40" dirty="0">
                <a:solidFill>
                  <a:srgbClr val="FFFF00">
                    <a:alpha val="100000"/>
                  </a:srgbClr>
                </a:solidFill>
                <a:latin typeface="Times New Roman" panose="02020603050405020304"/>
                <a:ea typeface="Times New Roman" panose="02020603050405020304"/>
                <a:cs typeface="Times New Roman" panose="02020603050405020304"/>
              </a:rPr>
              <a:t>SuperMap iManager</a:t>
            </a:r>
            <a:endParaRPr lang="en-US" altLang="en-US" sz="1700" dirty="0"/>
          </a:p>
        </p:txBody>
      </p:sp>
      <p:sp>
        <p:nvSpPr>
          <p:cNvPr id="894" name="textbox 894"/>
          <p:cNvSpPr/>
          <p:nvPr/>
        </p:nvSpPr>
        <p:spPr>
          <a:xfrm>
            <a:off x="545515" y="4599202"/>
            <a:ext cx="93344" cy="17049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645"/>
              </a:lnSpc>
            </a:pPr>
            <a:r>
              <a:rPr sz="400" kern="0" spc="380" dirty="0">
                <a:solidFill>
                  <a:srgbClr val="FFFF00">
                    <a:alpha val="100000"/>
                  </a:srgbClr>
                </a:solidFill>
                <a:latin typeface="Arial" panose="020B0704020202020204"/>
                <a:ea typeface="Arial" panose="020B0704020202020204"/>
                <a:cs typeface="Arial" panose="020B0704020202020204"/>
              </a:rPr>
              <a:t>•</a:t>
            </a:r>
            <a:endParaRPr lang="en-US" altLang="en-US" sz="400" dirty="0"/>
          </a:p>
          <a:p>
            <a:pPr algn="l" rtl="0" eaLnBrk="0">
              <a:lnSpc>
                <a:spcPct val="109000"/>
              </a:lnSpc>
            </a:pPr>
            <a:endParaRPr lang="en-US" altLang="en-US" sz="1000" dirty="0"/>
          </a:p>
          <a:p>
            <a:pPr marL="12700" algn="l" rtl="0" eaLnBrk="0">
              <a:lnSpc>
                <a:spcPts val="645"/>
              </a:lnSpc>
              <a:spcBef>
                <a:spcPts val="130"/>
              </a:spcBef>
            </a:pPr>
            <a:r>
              <a:rPr sz="400" kern="0" spc="380" dirty="0">
                <a:solidFill>
                  <a:srgbClr val="FFFFFF">
                    <a:alpha val="100000"/>
                  </a:srgbClr>
                </a:solidFill>
                <a:latin typeface="Arial" panose="020B0704020202020204"/>
                <a:ea typeface="Arial" panose="020B0704020202020204"/>
                <a:cs typeface="Arial" panose="020B0704020202020204"/>
              </a:rPr>
              <a:t>•</a:t>
            </a:r>
            <a:endParaRPr lang="en-US" altLang="en-US" sz="400" dirty="0"/>
          </a:p>
          <a:p>
            <a:pPr algn="l" rtl="0" eaLnBrk="0">
              <a:lnSpc>
                <a:spcPct val="111000"/>
              </a:lnSpc>
            </a:pPr>
            <a:endParaRPr lang="en-US" altLang="en-US" sz="1000" dirty="0"/>
          </a:p>
          <a:p>
            <a:pPr marL="12700" algn="l" rtl="0" eaLnBrk="0">
              <a:lnSpc>
                <a:spcPts val="645"/>
              </a:lnSpc>
              <a:spcBef>
                <a:spcPts val="125"/>
              </a:spcBef>
            </a:pPr>
            <a:r>
              <a:rPr sz="400" kern="0" spc="380" dirty="0">
                <a:solidFill>
                  <a:srgbClr val="FFFF00">
                    <a:alpha val="100000"/>
                  </a:srgbClr>
                </a:solidFill>
                <a:latin typeface="Arial" panose="020B0704020202020204"/>
                <a:ea typeface="Arial" panose="020B0704020202020204"/>
                <a:cs typeface="Arial" panose="020B0704020202020204"/>
              </a:rPr>
              <a:t>•</a:t>
            </a:r>
            <a:endParaRPr lang="en-US" altLang="en-US" sz="400" dirty="0"/>
          </a:p>
          <a:p>
            <a:pPr algn="l" rtl="0" eaLnBrk="0">
              <a:lnSpc>
                <a:spcPct val="111000"/>
              </a:lnSpc>
            </a:pPr>
            <a:endParaRPr lang="en-US" altLang="en-US" sz="1000" dirty="0"/>
          </a:p>
          <a:p>
            <a:pPr marL="12700" algn="l" rtl="0" eaLnBrk="0">
              <a:lnSpc>
                <a:spcPts val="645"/>
              </a:lnSpc>
              <a:spcBef>
                <a:spcPts val="125"/>
              </a:spcBef>
            </a:pPr>
            <a:r>
              <a:rPr sz="400" kern="0" spc="380" dirty="0">
                <a:solidFill>
                  <a:srgbClr val="FFFF00">
                    <a:alpha val="100000"/>
                  </a:srgbClr>
                </a:solidFill>
                <a:latin typeface="Arial" panose="020B0704020202020204"/>
                <a:ea typeface="Arial" panose="020B0704020202020204"/>
                <a:cs typeface="Arial" panose="020B0704020202020204"/>
              </a:rPr>
              <a:t>•</a:t>
            </a:r>
            <a:endParaRPr lang="en-US" altLang="en-US" sz="400" dirty="0"/>
          </a:p>
          <a:p>
            <a:pPr algn="l" rtl="0" eaLnBrk="0">
              <a:lnSpc>
                <a:spcPct val="111000"/>
              </a:lnSpc>
            </a:pPr>
            <a:endParaRPr lang="en-US" altLang="en-US" sz="1000" dirty="0"/>
          </a:p>
          <a:p>
            <a:pPr marL="12700" algn="l" rtl="0" eaLnBrk="0">
              <a:lnSpc>
                <a:spcPts val="645"/>
              </a:lnSpc>
              <a:spcBef>
                <a:spcPts val="125"/>
              </a:spcBef>
            </a:pPr>
            <a:r>
              <a:rPr sz="400" kern="0" spc="380" dirty="0">
                <a:solidFill>
                  <a:srgbClr val="FFFF00">
                    <a:alpha val="100000"/>
                  </a:srgbClr>
                </a:solidFill>
                <a:latin typeface="Arial" panose="020B0704020202020204"/>
                <a:ea typeface="Arial" panose="020B0704020202020204"/>
                <a:cs typeface="Arial" panose="020B0704020202020204"/>
              </a:rPr>
              <a:t>•</a:t>
            </a:r>
            <a:endParaRPr lang="en-US" altLang="en-US" sz="400" dirty="0"/>
          </a:p>
          <a:p>
            <a:pPr algn="l" rtl="0" eaLnBrk="0">
              <a:lnSpc>
                <a:spcPct val="111000"/>
              </a:lnSpc>
            </a:pPr>
            <a:endParaRPr lang="en-US" altLang="en-US" sz="1000" dirty="0"/>
          </a:p>
          <a:p>
            <a:pPr marL="12700" algn="l" rtl="0" eaLnBrk="0">
              <a:lnSpc>
                <a:spcPts val="645"/>
              </a:lnSpc>
              <a:spcBef>
                <a:spcPts val="125"/>
              </a:spcBef>
            </a:pPr>
            <a:r>
              <a:rPr sz="400" kern="0" spc="380" dirty="0">
                <a:solidFill>
                  <a:srgbClr val="FFFF00">
                    <a:alpha val="100000"/>
                  </a:srgbClr>
                </a:solidFill>
                <a:latin typeface="Arial" panose="020B0704020202020204"/>
                <a:ea typeface="Arial" panose="020B0704020202020204"/>
                <a:cs typeface="Arial" panose="020B0704020202020204"/>
              </a:rPr>
              <a:t>•</a:t>
            </a:r>
            <a:endParaRPr lang="en-US" altLang="en-US" sz="400" dirty="0"/>
          </a:p>
          <a:p>
            <a:pPr algn="l" rtl="0" eaLnBrk="0">
              <a:lnSpc>
                <a:spcPct val="111000"/>
              </a:lnSpc>
            </a:pPr>
            <a:endParaRPr lang="en-US" altLang="en-US" sz="1000" dirty="0"/>
          </a:p>
          <a:p>
            <a:pPr algn="l" rtl="0" eaLnBrk="0">
              <a:lnSpc>
                <a:spcPct val="103000"/>
              </a:lnSpc>
            </a:pPr>
            <a:endParaRPr lang="en-US" altLang="en-US" sz="100" dirty="0"/>
          </a:p>
          <a:p>
            <a:pPr marL="12700" algn="l" rtl="0" eaLnBrk="0">
              <a:lnSpc>
                <a:spcPts val="645"/>
              </a:lnSpc>
              <a:spcBef>
                <a:spcPts val="0"/>
              </a:spcBef>
            </a:pPr>
            <a:r>
              <a:rPr sz="400" kern="0" spc="380" dirty="0">
                <a:solidFill>
                  <a:srgbClr val="FFFFFF">
                    <a:alpha val="100000"/>
                  </a:srgbClr>
                </a:solidFill>
                <a:latin typeface="Arial" panose="020B0704020202020204"/>
                <a:ea typeface="Arial" panose="020B0704020202020204"/>
                <a:cs typeface="Arial" panose="020B0704020202020204"/>
              </a:rPr>
              <a:t>•</a:t>
            </a:r>
            <a:endParaRPr lang="en-US" altLang="en-US" sz="400" dirty="0"/>
          </a:p>
        </p:txBody>
      </p:sp>
      <p:sp>
        <p:nvSpPr>
          <p:cNvPr id="896" name="textbox 896"/>
          <p:cNvSpPr/>
          <p:nvPr/>
        </p:nvSpPr>
        <p:spPr>
          <a:xfrm>
            <a:off x="6991152" y="2093254"/>
            <a:ext cx="228600" cy="635634"/>
          </a:xfrm>
          <a:prstGeom prst="rect">
            <a:avLst/>
          </a:prstGeom>
        </p:spPr>
        <p:txBody>
          <a:bodyPr vert="horz" wrap="square" lIns="0" tIns="0" rIns="0" bIns="0"/>
          <a:lstStyle/>
          <a:p>
            <a:pPr algn="l" rtl="0" eaLnBrk="0">
              <a:lnSpc>
                <a:spcPct val="83000"/>
              </a:lnSpc>
            </a:pPr>
            <a:endParaRPr lang="en-US" altLang="en-US" sz="100" dirty="0"/>
          </a:p>
          <a:p>
            <a:pPr algn="r" rtl="0" eaLnBrk="0">
              <a:lnSpc>
                <a:spcPct val="71000"/>
              </a:lnSpc>
            </a:pPr>
            <a:r>
              <a:rPr sz="2600" kern="0" spc="-120" dirty="0">
                <a:solidFill>
                  <a:srgbClr val="D7000F">
                    <a:alpha val="100000"/>
                  </a:srgbClr>
                </a:solidFill>
                <a:latin typeface="Times New Roman" panose="02020603050405020304"/>
                <a:ea typeface="Times New Roman" panose="02020603050405020304"/>
                <a:cs typeface="Times New Roman" panose="02020603050405020304"/>
              </a:rPr>
              <a:t>*</a:t>
            </a:r>
            <a:endParaRPr lang="en-US" altLang="en-US" sz="2600" dirty="0"/>
          </a:p>
          <a:p>
            <a:pPr marL="12700" algn="l" rtl="0" eaLnBrk="0">
              <a:lnSpc>
                <a:spcPct val="79000"/>
              </a:lnSpc>
              <a:spcBef>
                <a:spcPts val="30"/>
              </a:spcBef>
            </a:pPr>
            <a:r>
              <a:rPr sz="2700" kern="0" spc="-10" dirty="0">
                <a:solidFill>
                  <a:srgbClr val="D7000F">
                    <a:alpha val="100000"/>
                  </a:srgbClr>
                </a:solidFill>
                <a:latin typeface="Times New Roman" panose="02020603050405020304"/>
                <a:ea typeface="Times New Roman" panose="02020603050405020304"/>
                <a:cs typeface="Times New Roman" panose="02020603050405020304"/>
              </a:rPr>
              <a:t>*</a:t>
            </a:r>
            <a:endParaRPr lang="en-US" altLang="en-US" sz="2700" dirty="0"/>
          </a:p>
        </p:txBody>
      </p:sp>
      <p:sp>
        <p:nvSpPr>
          <p:cNvPr id="898" name="textbox 898"/>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P90</a:t>
            </a:r>
            <a:endParaRPr lang="en-US" altLang="en-US" sz="1700" dirty="0"/>
          </a:p>
        </p:txBody>
      </p:sp>
      <p:sp>
        <p:nvSpPr>
          <p:cNvPr id="900" name="textbox 900"/>
          <p:cNvSpPr/>
          <p:nvPr/>
        </p:nvSpPr>
        <p:spPr>
          <a:xfrm>
            <a:off x="9393301" y="2853537"/>
            <a:ext cx="246379" cy="2940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115"/>
              </a:lnSpc>
            </a:pPr>
            <a:r>
              <a:rPr sz="1700" b="1" kern="0" spc="10" dirty="0">
                <a:solidFill>
                  <a:srgbClr val="BFBFBF">
                    <a:alpha val="100000"/>
                  </a:srgbClr>
                </a:solidFill>
                <a:latin typeface="宋体"/>
                <a:ea typeface="宋体"/>
                <a:cs typeface="宋体"/>
              </a:rPr>
              <a:t>边</a:t>
            </a:r>
            <a:endParaRPr lang="en-US" altLang="en-US" sz="1700" dirty="0"/>
          </a:p>
        </p:txBody>
      </p:sp>
      <p:sp>
        <p:nvSpPr>
          <p:cNvPr id="902" name="textbox 902"/>
          <p:cNvSpPr/>
          <p:nvPr/>
        </p:nvSpPr>
        <p:spPr>
          <a:xfrm>
            <a:off x="10525429" y="3488537"/>
            <a:ext cx="244475" cy="28511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1700" b="1" kern="0" spc="0" dirty="0">
                <a:solidFill>
                  <a:srgbClr val="BFBFBF">
                    <a:alpha val="100000"/>
                  </a:srgbClr>
                </a:solidFill>
                <a:latin typeface="宋体"/>
                <a:ea typeface="宋体"/>
                <a:cs typeface="宋体"/>
              </a:rPr>
              <a:t>端</a:t>
            </a:r>
            <a:endParaRPr lang="en-US" altLang="en-US" sz="1700" dirty="0"/>
          </a:p>
        </p:txBody>
      </p:sp>
      <p:sp>
        <p:nvSpPr>
          <p:cNvPr id="904" name="textbox 904"/>
          <p:cNvSpPr/>
          <p:nvPr/>
        </p:nvSpPr>
        <p:spPr>
          <a:xfrm>
            <a:off x="8168487" y="2104237"/>
            <a:ext cx="239395" cy="29590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125"/>
              </a:lnSpc>
            </a:pPr>
            <a:r>
              <a:rPr sz="1700" b="1" kern="0" spc="-30" dirty="0">
                <a:solidFill>
                  <a:srgbClr val="BFBFBF">
                    <a:alpha val="100000"/>
                  </a:srgbClr>
                </a:solidFill>
                <a:latin typeface="宋体"/>
                <a:ea typeface="宋体"/>
                <a:cs typeface="宋体"/>
              </a:rPr>
              <a:t>云</a:t>
            </a:r>
            <a:endParaRPr lang="en-US" altLang="en-US" sz="1700" dirty="0"/>
          </a:p>
        </p:txBody>
      </p:sp>
      <p:sp>
        <p:nvSpPr>
          <p:cNvPr id="906" name="textbox 906"/>
          <p:cNvSpPr/>
          <p:nvPr/>
        </p:nvSpPr>
        <p:spPr>
          <a:xfrm>
            <a:off x="4939715" y="2198903"/>
            <a:ext cx="93344" cy="6381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645"/>
              </a:lnSpc>
            </a:pPr>
            <a:r>
              <a:rPr sz="400" kern="0" spc="380" dirty="0">
                <a:solidFill>
                  <a:srgbClr val="FFFF00">
                    <a:alpha val="100000"/>
                  </a:srgbClr>
                </a:solidFill>
                <a:latin typeface="Arial" panose="020B0704020202020204"/>
                <a:ea typeface="Arial" panose="020B0704020202020204"/>
                <a:cs typeface="Arial" panose="020B0704020202020204"/>
              </a:rPr>
              <a:t>•</a:t>
            </a:r>
            <a:endParaRPr lang="en-US" altLang="en-US" sz="400" dirty="0"/>
          </a:p>
          <a:p>
            <a:pPr algn="l" rtl="0" eaLnBrk="0">
              <a:lnSpc>
                <a:spcPct val="109000"/>
              </a:lnSpc>
            </a:pPr>
            <a:endParaRPr lang="en-US" altLang="en-US" sz="1000" dirty="0"/>
          </a:p>
          <a:p>
            <a:pPr marL="12700" algn="l" rtl="0" eaLnBrk="0">
              <a:lnSpc>
                <a:spcPts val="645"/>
              </a:lnSpc>
              <a:spcBef>
                <a:spcPts val="130"/>
              </a:spcBef>
            </a:pPr>
            <a:r>
              <a:rPr sz="400" kern="0" spc="380" dirty="0">
                <a:solidFill>
                  <a:srgbClr val="FFFF00">
                    <a:alpha val="100000"/>
                  </a:srgbClr>
                </a:solidFill>
                <a:latin typeface="Arial" panose="020B0704020202020204"/>
                <a:ea typeface="Arial" panose="020B0704020202020204"/>
                <a:cs typeface="Arial" panose="020B0704020202020204"/>
              </a:rPr>
              <a:t>•</a:t>
            </a:r>
            <a:endParaRPr lang="en-US" altLang="en-US" sz="400" dirty="0"/>
          </a:p>
          <a:p>
            <a:pPr algn="l" rtl="0" eaLnBrk="0">
              <a:lnSpc>
                <a:spcPct val="111000"/>
              </a:lnSpc>
            </a:pPr>
            <a:endParaRPr lang="en-US" altLang="en-US" sz="1000" dirty="0"/>
          </a:p>
          <a:p>
            <a:pPr algn="l" rtl="0" eaLnBrk="0">
              <a:lnSpc>
                <a:spcPct val="103000"/>
              </a:lnSpc>
            </a:pPr>
            <a:endParaRPr lang="en-US" altLang="en-US" sz="100" dirty="0"/>
          </a:p>
          <a:p>
            <a:pPr marL="12700" algn="l" rtl="0" eaLnBrk="0">
              <a:lnSpc>
                <a:spcPts val="645"/>
              </a:lnSpc>
              <a:spcBef>
                <a:spcPts val="0"/>
              </a:spcBef>
            </a:pPr>
            <a:r>
              <a:rPr sz="400" kern="0" spc="380" dirty="0">
                <a:solidFill>
                  <a:srgbClr val="FFFF00">
                    <a:alpha val="100000"/>
                  </a:srgbClr>
                </a:solidFill>
                <a:latin typeface="Arial" panose="020B0704020202020204"/>
                <a:ea typeface="Arial" panose="020B0704020202020204"/>
                <a:cs typeface="Arial" panose="020B0704020202020204"/>
              </a:rPr>
              <a:t>•</a:t>
            </a:r>
            <a:endParaRPr lang="en-US" altLang="en-US" sz="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8" name="picture 908"/>
          <p:cNvPicPr>
            <a:picLocks noChangeAspect="1"/>
          </p:cNvPicPr>
          <p:nvPr/>
        </p:nvPicPr>
        <p:blipFill>
          <a:blip r:embed="rId1"/>
          <a:stretch>
            <a:fillRect/>
          </a:stretch>
        </p:blipFill>
        <p:spPr>
          <a:xfrm rot="21600000">
            <a:off x="0" y="0"/>
            <a:ext cx="12192000" cy="6858000"/>
          </a:xfrm>
          <a:prstGeom prst="rect">
            <a:avLst/>
          </a:prstGeom>
        </p:spPr>
      </p:pic>
      <p:sp>
        <p:nvSpPr>
          <p:cNvPr id="910" name="rect"/>
          <p:cNvSpPr/>
          <p:nvPr/>
        </p:nvSpPr>
        <p:spPr>
          <a:xfrm>
            <a:off x="3573779" y="6295644"/>
            <a:ext cx="6548626" cy="563625"/>
          </a:xfrm>
          <a:prstGeom prst="rect">
            <a:avLst/>
          </a:prstGeom>
          <a:solidFill>
            <a:srgbClr val="308ACB">
              <a:alpha val="100000"/>
            </a:srgbClr>
          </a:solidFill>
          <a:ln cap="flat">
            <a:noFill/>
            <a:prstDash val="solid"/>
            <a:miter lim="0"/>
          </a:ln>
        </p:spPr>
        <p:txBody>
          <a:bodyPr rtlCol="0"/>
          <a:lstStyle/>
          <a:p>
            <a:pPr algn="ctr"/>
            <a:endParaRPr lang="zh-CN" altLang="en-US"/>
          </a:p>
        </p:txBody>
      </p:sp>
      <p:sp>
        <p:nvSpPr>
          <p:cNvPr id="912" name="rect"/>
          <p:cNvSpPr/>
          <p:nvPr/>
        </p:nvSpPr>
        <p:spPr>
          <a:xfrm>
            <a:off x="10118673" y="6295047"/>
            <a:ext cx="7619" cy="564222"/>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914" name="rect"/>
          <p:cNvSpPr/>
          <p:nvPr/>
        </p:nvSpPr>
        <p:spPr>
          <a:xfrm>
            <a:off x="3569919" y="6295047"/>
            <a:ext cx="7620" cy="564222"/>
          </a:xfrm>
          <a:prstGeom prst="rect">
            <a:avLst/>
          </a:prstGeom>
          <a:solidFill>
            <a:srgbClr val="000000">
              <a:alpha val="100000"/>
            </a:srgbClr>
          </a:solidFill>
          <a:ln cap="flat">
            <a:noFill/>
            <a:prstDash val="solid"/>
            <a:miter lim="0"/>
          </a:ln>
        </p:spPr>
        <p:txBody>
          <a:bodyPr rtlCol="0"/>
          <a:lstStyle/>
          <a:p>
            <a:pPr algn="ctr"/>
            <a:endParaRPr lang="zh-CN" altLang="en-US"/>
          </a:p>
        </p:txBody>
      </p:sp>
      <p:sp>
        <p:nvSpPr>
          <p:cNvPr id="916" name="textbox 916"/>
          <p:cNvSpPr/>
          <p:nvPr/>
        </p:nvSpPr>
        <p:spPr>
          <a:xfrm>
            <a:off x="6053251" y="6621919"/>
            <a:ext cx="1589405" cy="285115"/>
          </a:xfrm>
          <a:prstGeom prst="rect">
            <a:avLst/>
          </a:prstGeom>
        </p:spPr>
        <p:txBody>
          <a:bodyPr vert="horz" wrap="square" lIns="0" tIns="0" rIns="0" bIns="0"/>
          <a:lstStyle/>
          <a:p>
            <a:pPr algn="l" rtl="0" eaLnBrk="0">
              <a:lnSpc>
                <a:spcPct val="84000"/>
              </a:lnSpc>
            </a:pPr>
            <a:endParaRPr lang="en-US" altLang="en-US" sz="100" dirty="0"/>
          </a:p>
          <a:p>
            <a:pPr algn="r" rtl="0" eaLnBrk="0">
              <a:lnSpc>
                <a:spcPct val="100000"/>
              </a:lnSpc>
            </a:pPr>
            <a:r>
              <a:rPr sz="1700" kern="0" spc="-70" dirty="0">
                <a:solidFill>
                  <a:srgbClr val="FFFFFF">
                    <a:alpha val="100000"/>
                  </a:srgbClr>
                </a:solidFill>
                <a:latin typeface="宋体"/>
                <a:ea typeface="宋体"/>
                <a:cs typeface="宋体"/>
              </a:rPr>
              <a:t>（城市云管理）</a:t>
            </a:r>
            <a:endParaRPr lang="en-US" altLang="en-US" sz="1700" dirty="0"/>
          </a:p>
        </p:txBody>
      </p:sp>
      <p:pic>
        <p:nvPicPr>
          <p:cNvPr id="918" name="picture 918"/>
          <p:cNvPicPr>
            <a:picLocks noChangeAspect="1"/>
          </p:cNvPicPr>
          <p:nvPr/>
        </p:nvPicPr>
        <p:blipFill>
          <a:blip r:embed="rId2"/>
          <a:stretch>
            <a:fillRect/>
          </a:stretch>
        </p:blipFill>
        <p:spPr>
          <a:xfrm rot="21600000">
            <a:off x="2438400" y="47243"/>
            <a:ext cx="8778239" cy="6812026"/>
          </a:xfrm>
          <a:prstGeom prst="rect">
            <a:avLst/>
          </a:prstGeom>
        </p:spPr>
      </p:pic>
      <p:graphicFrame>
        <p:nvGraphicFramePr>
          <p:cNvPr id="920" name="table 920"/>
          <p:cNvGraphicFramePr>
            <a:graphicFrameLocks noGrp="1"/>
          </p:cNvGraphicFramePr>
          <p:nvPr/>
        </p:nvGraphicFramePr>
        <p:xfrm>
          <a:off x="2434132" y="43395"/>
          <a:ext cx="8785859" cy="6815455"/>
        </p:xfrm>
        <a:graphic>
          <a:graphicData uri="http://schemas.openxmlformats.org/drawingml/2006/table">
            <a:tbl>
              <a:tblPr/>
              <a:tblGrid>
                <a:gridCol w="671194"/>
                <a:gridCol w="7361555"/>
                <a:gridCol w="753109"/>
              </a:tblGrid>
              <a:tr h="2317114">
                <a:tc rowSpan="6">
                  <a:txBody>
                    <a:bodyPr/>
                    <a:lstStyle/>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0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7000"/>
                        </a:lnSpc>
                      </a:pPr>
                      <a:endParaRPr lang="en-US" altLang="en-US" sz="100" dirty="0"/>
                    </a:p>
                    <a:p>
                      <a:pPr marL="186055" algn="l" rtl="0" eaLnBrk="0">
                        <a:lnSpc>
                          <a:spcPct val="88000"/>
                        </a:lnSpc>
                      </a:pPr>
                      <a:r>
                        <a:rPr sz="1200" kern="0" spc="10" dirty="0">
                          <a:solidFill>
                            <a:srgbClr val="FFFFFF">
                              <a:alpha val="100000"/>
                            </a:srgbClr>
                          </a:solidFill>
                          <a:latin typeface="宋体"/>
                          <a:ea typeface="宋体"/>
                          <a:cs typeface="宋体"/>
                        </a:rPr>
                        <a:t>管理</a:t>
                      </a:r>
                      <a:endParaRPr lang="en-US" altLang="en-US" sz="1200" dirty="0"/>
                    </a:p>
                    <a:p>
                      <a:pPr marL="182880" algn="l" rtl="0" eaLnBrk="0">
                        <a:lnSpc>
                          <a:spcPts val="1510"/>
                        </a:lnSpc>
                      </a:pPr>
                      <a:r>
                        <a:rPr sz="1200" kern="0" spc="30" dirty="0">
                          <a:solidFill>
                            <a:srgbClr val="FFFFFF">
                              <a:alpha val="100000"/>
                            </a:srgbClr>
                          </a:solidFill>
                          <a:latin typeface="宋体"/>
                          <a:ea typeface="宋体"/>
                          <a:cs typeface="宋体"/>
                        </a:rPr>
                        <a:t>体系</a:t>
                      </a:r>
                      <a:endParaRPr lang="en-US" altLang="en-US" sz="1200" dirty="0"/>
                    </a:p>
                    <a:p>
                      <a:pPr marL="183515" algn="l" rtl="0" eaLnBrk="0">
                        <a:lnSpc>
                          <a:spcPct val="94000"/>
                        </a:lnSpc>
                        <a:spcBef>
                          <a:spcPts val="245"/>
                        </a:spcBef>
                      </a:pPr>
                      <a:r>
                        <a:rPr sz="1200" kern="0" spc="30" dirty="0">
                          <a:solidFill>
                            <a:srgbClr val="000000">
                              <a:alpha val="100000"/>
                            </a:srgbClr>
                          </a:solidFill>
                          <a:latin typeface="宋体"/>
                          <a:ea typeface="宋体"/>
                          <a:cs typeface="宋体"/>
                        </a:rPr>
                        <a:t>组织</a:t>
                      </a:r>
                      <a:endParaRPr lang="en-US" altLang="en-US" sz="1200" dirty="0"/>
                    </a:p>
                  </a:txBody>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l" rtl="0" eaLnBrk="0">
                        <a:lnSpc>
                          <a:spcPct val="105000"/>
                        </a:lnSpc>
                      </a:pPr>
                      <a:endParaRPr lang="en-US" altLang="en-US" sz="400" dirty="0"/>
                    </a:p>
                    <a:p>
                      <a:pPr marL="97790" algn="l" rtl="0" eaLnBrk="0">
                        <a:lnSpc>
                          <a:spcPct val="99000"/>
                        </a:lnSpc>
                        <a:spcBef>
                          <a:spcPts val="5"/>
                        </a:spcBef>
                      </a:pPr>
                      <a:r>
                        <a:rPr sz="1200" b="1" kern="0" spc="40" dirty="0">
                          <a:solidFill>
                            <a:srgbClr val="000000">
                              <a:alpha val="100000"/>
                            </a:srgbClr>
                          </a:solidFill>
                          <a:latin typeface="宋体"/>
                          <a:ea typeface="宋体"/>
                          <a:cs typeface="宋体"/>
                        </a:rPr>
                        <a:t>规划建设管理</a:t>
                      </a:r>
                      <a:endParaRPr lang="en-US" altLang="en-US" sz="1200" dirty="0"/>
                    </a:p>
                    <a:p>
                      <a:pPr marL="100330" algn="l" rtl="0" eaLnBrk="0">
                        <a:lnSpc>
                          <a:spcPct val="88000"/>
                        </a:lnSpc>
                        <a:spcBef>
                          <a:spcPts val="85"/>
                        </a:spcBef>
                      </a:pPr>
                      <a:r>
                        <a:rPr sz="1200" kern="0" spc="20" dirty="0">
                          <a:solidFill>
                            <a:srgbClr val="FFFFFF">
                              <a:alpha val="100000"/>
                            </a:srgbClr>
                          </a:solidFill>
                          <a:latin typeface="宋体"/>
                          <a:ea typeface="宋体"/>
                          <a:cs typeface="宋体"/>
                        </a:rPr>
                        <a:t>安全</a:t>
                      </a:r>
                      <a:endParaRPr lang="en-US" altLang="en-US" sz="1200" dirty="0"/>
                    </a:p>
                    <a:p>
                      <a:pPr marL="97155" algn="l" rtl="0" eaLnBrk="0">
                        <a:lnSpc>
                          <a:spcPts val="1515"/>
                        </a:lnSpc>
                      </a:pPr>
                      <a:r>
                        <a:rPr sz="1200" kern="0" spc="30" dirty="0">
                          <a:solidFill>
                            <a:srgbClr val="FFFFFF">
                              <a:alpha val="100000"/>
                            </a:srgbClr>
                          </a:solidFill>
                          <a:latin typeface="宋体"/>
                          <a:ea typeface="宋体"/>
                          <a:cs typeface="宋体"/>
                        </a:rPr>
                        <a:t>体系</a:t>
                      </a:r>
                      <a:endParaRPr lang="en-US" altLang="en-US" sz="1200" dirty="0"/>
                    </a:p>
                    <a:p>
                      <a:pPr marL="97790" algn="l" rtl="0" eaLnBrk="0">
                        <a:lnSpc>
                          <a:spcPts val="1220"/>
                        </a:lnSpc>
                        <a:spcBef>
                          <a:spcPts val="230"/>
                        </a:spcBef>
                      </a:pPr>
                      <a:r>
                        <a:rPr sz="1000" kern="0" spc="60" dirty="0">
                          <a:solidFill>
                            <a:srgbClr val="000000">
                              <a:alpha val="100000"/>
                            </a:srgbClr>
                          </a:solidFill>
                          <a:latin typeface="宋体"/>
                          <a:ea typeface="宋体"/>
                          <a:cs typeface="宋体"/>
                        </a:rPr>
                        <a:t>数字孪生</a:t>
                      </a:r>
                      <a:endParaRPr lang="en-US" altLang="en-US" sz="1000" dirty="0"/>
                    </a:p>
                    <a:p>
                      <a:pPr marL="100965" algn="l" rtl="0" eaLnBrk="0">
                        <a:lnSpc>
                          <a:spcPct val="88000"/>
                        </a:lnSpc>
                        <a:spcBef>
                          <a:spcPts val="85"/>
                        </a:spcBef>
                      </a:pPr>
                      <a:r>
                        <a:rPr sz="1200" kern="0" spc="60" dirty="0">
                          <a:solidFill>
                            <a:srgbClr val="000000">
                              <a:alpha val="100000"/>
                            </a:srgbClr>
                          </a:solidFill>
                          <a:latin typeface="宋体"/>
                          <a:ea typeface="宋体"/>
                          <a:cs typeface="宋体"/>
                        </a:rPr>
                        <a:t>智慧园区智慧政务智慧医</a:t>
                      </a:r>
                      <a:r>
                        <a:rPr sz="1200" kern="0" spc="50" dirty="0">
                          <a:solidFill>
                            <a:srgbClr val="000000">
                              <a:alpha val="100000"/>
                            </a:srgbClr>
                          </a:solidFill>
                          <a:latin typeface="宋体"/>
                          <a:ea typeface="宋体"/>
                          <a:cs typeface="宋体"/>
                        </a:rPr>
                        <a:t>疗智慧环保数字城管</a:t>
                      </a:r>
                      <a:endParaRPr lang="en-US" altLang="en-US" sz="1200" dirty="0"/>
                    </a:p>
                    <a:p>
                      <a:pPr marL="96520" algn="l" rtl="0" eaLnBrk="0">
                        <a:lnSpc>
                          <a:spcPts val="1295"/>
                        </a:lnSpc>
                      </a:pPr>
                      <a:r>
                        <a:rPr sz="1000" kern="0" spc="40" dirty="0">
                          <a:solidFill>
                            <a:srgbClr val="000000">
                              <a:alpha val="100000"/>
                            </a:srgbClr>
                          </a:solidFill>
                          <a:latin typeface="宋体"/>
                          <a:ea typeface="宋体"/>
                          <a:cs typeface="宋体"/>
                        </a:rPr>
                        <a:t>城市</a:t>
                      </a:r>
                      <a:endParaRPr lang="en-US" altLang="en-US" sz="1000" dirty="0"/>
                    </a:p>
                    <a:p>
                      <a:pPr marL="97155" algn="l" rtl="0" eaLnBrk="0">
                        <a:lnSpc>
                          <a:spcPts val="2360"/>
                        </a:lnSpc>
                      </a:pPr>
                      <a:r>
                        <a:rPr sz="1200" kern="0" spc="220" dirty="0">
                          <a:solidFill>
                            <a:srgbClr val="000000">
                              <a:alpha val="100000"/>
                            </a:srgbClr>
                          </a:solidFill>
                          <a:latin typeface="宋体"/>
                          <a:ea typeface="宋体"/>
                          <a:cs typeface="宋体"/>
                        </a:rPr>
                        <a:t>应</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SuperMapDesktop</a:t>
                      </a:r>
                      <a:r>
                        <a:rPr sz="1700" kern="0" spc="-210" dirty="0">
                          <a:solidFill>
                            <a:srgbClr val="FFFFFF">
                              <a:alpha val="100000"/>
                            </a:srgbClr>
                          </a:solidFill>
                          <a:latin typeface="Times New Roman" panose="02020603050405020304"/>
                          <a:ea typeface="Times New Roman" panose="02020603050405020304"/>
                          <a:cs typeface="Times New Roman" panose="02020603050405020304"/>
                        </a:rPr>
                        <a:t> </a:t>
                      </a:r>
                      <a:r>
                        <a:rPr sz="1700" kern="0" spc="220" dirty="0">
                          <a:solidFill>
                            <a:srgbClr val="FFFFFF">
                              <a:alpha val="100000"/>
                            </a:srgbClr>
                          </a:solidFill>
                          <a:latin typeface="宋体"/>
                          <a:ea typeface="宋体"/>
                          <a:cs typeface="宋体"/>
                        </a:rPr>
                        <a:t>、</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Web</a:t>
                      </a:r>
                      <a:r>
                        <a:rPr sz="1700" kern="0" spc="-230" dirty="0">
                          <a:solidFill>
                            <a:srgbClr val="FFFFFF">
                              <a:alpha val="100000"/>
                            </a:srgbClr>
                          </a:solidFill>
                          <a:latin typeface="Times New Roman" panose="02020603050405020304"/>
                          <a:ea typeface="Times New Roman" panose="02020603050405020304"/>
                          <a:cs typeface="Times New Roman" panose="02020603050405020304"/>
                        </a:rPr>
                        <a:t> </a:t>
                      </a:r>
                      <a:r>
                        <a:rPr sz="1700" kern="0" spc="220" dirty="0">
                          <a:solidFill>
                            <a:srgbClr val="FFFFFF">
                              <a:alpha val="100000"/>
                            </a:srgbClr>
                          </a:solidFill>
                          <a:latin typeface="宋体"/>
                          <a:ea typeface="宋体"/>
                          <a:cs typeface="宋体"/>
                        </a:rPr>
                        <a:t>、</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Mobile</a:t>
                      </a:r>
                      <a:r>
                        <a:rPr sz="1700" kern="0" spc="220" dirty="0">
                          <a:solidFill>
                            <a:srgbClr val="FFFFFF">
                              <a:alpha val="100000"/>
                            </a:srgbClr>
                          </a:solidFill>
                          <a:latin typeface="宋体"/>
                          <a:ea typeface="宋体"/>
                          <a:cs typeface="宋体"/>
                        </a:rPr>
                        <a:t>（</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SDK</a:t>
                      </a:r>
                      <a:r>
                        <a:rPr sz="1700" kern="0" spc="220" dirty="0">
                          <a:solidFill>
                            <a:srgbClr val="FFFFFF">
                              <a:alpha val="100000"/>
                            </a:srgbClr>
                          </a:solidFill>
                          <a:latin typeface="Times New Roman" panose="02020603050405020304"/>
                          <a:ea typeface="Times New Roman" panose="02020603050405020304"/>
                          <a:cs typeface="Times New Roman" panose="02020603050405020304"/>
                        </a:rPr>
                        <a:t>/</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API</a:t>
                      </a:r>
                      <a:r>
                        <a:rPr sz="1700" kern="0" spc="220" dirty="0">
                          <a:solidFill>
                            <a:srgbClr val="FFFFFF">
                              <a:alpha val="100000"/>
                            </a:srgbClr>
                          </a:solidFill>
                          <a:latin typeface="宋体"/>
                          <a:ea typeface="宋体"/>
                          <a:cs typeface="宋体"/>
                        </a:rPr>
                        <a:t>）</a:t>
                      </a:r>
                      <a:endParaRPr lang="en-US" altLang="en-US" sz="1700" dirty="0"/>
                    </a:p>
                    <a:p>
                      <a:pPr marL="98425" algn="l" rtl="0" eaLnBrk="0">
                        <a:lnSpc>
                          <a:spcPct val="91000"/>
                        </a:lnSpc>
                        <a:spcBef>
                          <a:spcPts val="10"/>
                        </a:spcBef>
                      </a:pPr>
                      <a:r>
                        <a:rPr sz="1200" kern="0" spc="0" dirty="0">
                          <a:solidFill>
                            <a:srgbClr val="000000">
                              <a:alpha val="100000"/>
                            </a:srgbClr>
                          </a:solidFill>
                          <a:latin typeface="宋体"/>
                          <a:ea typeface="宋体"/>
                          <a:cs typeface="宋体"/>
                        </a:rPr>
                        <a:t>用</a:t>
                      </a:r>
                      <a:endParaRPr lang="en-US" altLang="en-US" sz="1200" dirty="0"/>
                    </a:p>
                    <a:p>
                      <a:pPr marL="97155" algn="l" rtl="0" eaLnBrk="0">
                        <a:lnSpc>
                          <a:spcPts val="2360"/>
                        </a:lnSpc>
                      </a:pPr>
                      <a:r>
                        <a:rPr sz="1200" kern="0" spc="70" dirty="0">
                          <a:solidFill>
                            <a:srgbClr val="000000">
                              <a:alpha val="100000"/>
                            </a:srgbClr>
                          </a:solidFill>
                          <a:latin typeface="宋体"/>
                          <a:ea typeface="宋体"/>
                          <a:cs typeface="宋体"/>
                        </a:rPr>
                        <a:t>层智慧楼宇智慧交通智能安防</a:t>
                      </a:r>
                      <a:r>
                        <a:rPr sz="1700" kern="0" spc="70" dirty="0">
                          <a:solidFill>
                            <a:srgbClr val="FFFFFF">
                              <a:alpha val="100000"/>
                            </a:srgbClr>
                          </a:solidFill>
                          <a:latin typeface="Times New Roman" panose="02020603050405020304"/>
                          <a:ea typeface="Times New Roman" panose="02020603050405020304"/>
                          <a:cs typeface="Times New Roman" panose="02020603050405020304"/>
                        </a:rPr>
                        <a:t>(</a:t>
                      </a:r>
                      <a:r>
                        <a:rPr sz="1700" kern="0" spc="60" dirty="0">
                          <a:solidFill>
                            <a:srgbClr val="FFFFFF">
                              <a:alpha val="100000"/>
                            </a:srgbClr>
                          </a:solidFill>
                          <a:latin typeface="宋体"/>
                          <a:ea typeface="宋体"/>
                          <a:cs typeface="宋体"/>
                        </a:rPr>
                        <a:t>城市应用）</a:t>
                      </a:r>
                      <a:r>
                        <a:rPr sz="1200" kern="0" spc="60" dirty="0">
                          <a:solidFill>
                            <a:srgbClr val="000000">
                              <a:alpha val="100000"/>
                            </a:srgbClr>
                          </a:solidFill>
                          <a:latin typeface="宋体"/>
                          <a:ea typeface="宋体"/>
                          <a:cs typeface="宋体"/>
                        </a:rPr>
                        <a:t>智能规划智慧金融智慧城市安全</a:t>
                      </a:r>
                      <a:endParaRPr lang="en-US" altLang="en-US" sz="1200" dirty="0"/>
                    </a:p>
                    <a:p>
                      <a:pPr marL="99060" algn="l" rtl="0" eaLnBrk="0">
                        <a:lnSpc>
                          <a:spcPts val="1485"/>
                        </a:lnSpc>
                      </a:pPr>
                      <a:r>
                        <a:rPr sz="1200" kern="0" spc="20" dirty="0">
                          <a:solidFill>
                            <a:srgbClr val="000000">
                              <a:alpha val="100000"/>
                            </a:srgbClr>
                          </a:solidFill>
                          <a:latin typeface="宋体"/>
                          <a:ea typeface="宋体"/>
                          <a:cs typeface="宋体"/>
                        </a:rPr>
                        <a:t>组织</a:t>
                      </a:r>
                      <a:endParaRPr lang="en-US" altLang="en-US" sz="1200" dirty="0"/>
                    </a:p>
                    <a:p>
                      <a:pPr marL="101600" algn="l" rtl="0" eaLnBrk="0">
                        <a:lnSpc>
                          <a:spcPct val="100000"/>
                        </a:lnSpc>
                        <a:spcBef>
                          <a:spcPts val="50"/>
                        </a:spcBef>
                      </a:pPr>
                      <a:r>
                        <a:rPr sz="1200" kern="0" spc="70" dirty="0">
                          <a:solidFill>
                            <a:srgbClr val="000000">
                              <a:alpha val="100000"/>
                            </a:srgbClr>
                          </a:solidFill>
                          <a:latin typeface="宋体"/>
                          <a:ea typeface="宋体"/>
                          <a:cs typeface="宋体"/>
                        </a:rPr>
                        <a:t>智能家居智慧教育应急指挥智慧</a:t>
                      </a:r>
                      <a:r>
                        <a:rPr sz="1200" kern="0" spc="60" dirty="0">
                          <a:solidFill>
                            <a:srgbClr val="000000">
                              <a:alpha val="100000"/>
                            </a:srgbClr>
                          </a:solidFill>
                          <a:latin typeface="宋体"/>
                          <a:ea typeface="宋体"/>
                          <a:cs typeface="宋体"/>
                        </a:rPr>
                        <a:t>物流智慧能源数字城市体系</a:t>
                      </a:r>
                      <a:endParaRPr lang="en-US" altLang="en-US" sz="1200" dirty="0"/>
                    </a:p>
                  </a:txBody>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5759">
                <a:tc v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l" rtl="0" eaLnBrk="0">
                        <a:lnSpc>
                          <a:spcPct val="100000"/>
                        </a:lnSpc>
                      </a:pPr>
                      <a:endParaRPr lang="en-US" altLang="en-US" sz="1000" dirty="0"/>
                    </a:p>
                  </a:txBody>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2500">
                <a:tc v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l" rtl="0" eaLnBrk="0">
                        <a:lnSpc>
                          <a:spcPct val="110000"/>
                        </a:lnSpc>
                      </a:pPr>
                      <a:endParaRPr lang="en-US" altLang="en-US" sz="600" dirty="0"/>
                    </a:p>
                    <a:p>
                      <a:pPr marL="97155" algn="l" rtl="0" eaLnBrk="0">
                        <a:lnSpc>
                          <a:spcPct val="99000"/>
                        </a:lnSpc>
                        <a:spcBef>
                          <a:spcPts val="5"/>
                        </a:spcBef>
                      </a:pPr>
                      <a:r>
                        <a:rPr sz="1200" kern="0" spc="50" dirty="0">
                          <a:solidFill>
                            <a:srgbClr val="000000">
                              <a:alpha val="100000"/>
                            </a:srgbClr>
                          </a:solidFill>
                          <a:latin typeface="宋体"/>
                          <a:ea typeface="宋体"/>
                          <a:cs typeface="宋体"/>
                        </a:rPr>
                        <a:t>城市信息综合管理门户</a:t>
                      </a:r>
                      <a:endParaRPr lang="en-US" altLang="en-US" sz="1200" dirty="0"/>
                    </a:p>
                    <a:p>
                      <a:pPr marL="95885" algn="l" rtl="0" eaLnBrk="0">
                        <a:lnSpc>
                          <a:spcPct val="85000"/>
                        </a:lnSpc>
                        <a:spcBef>
                          <a:spcPts val="45"/>
                        </a:spcBef>
                      </a:pPr>
                      <a:r>
                        <a:rPr sz="800" kern="0" spc="10" dirty="0">
                          <a:solidFill>
                            <a:srgbClr val="000000">
                              <a:alpha val="100000"/>
                            </a:srgbClr>
                          </a:solidFill>
                          <a:latin typeface="宋体"/>
                          <a:ea typeface="宋体"/>
                          <a:cs typeface="宋体"/>
                        </a:rPr>
                        <a:t>仿真应用服务中心开发中心</a:t>
                      </a:r>
                      <a:endParaRPr lang="en-US" altLang="en-US" sz="800" dirty="0"/>
                    </a:p>
                    <a:p>
                      <a:pPr marL="95885" algn="l" rtl="0" eaLnBrk="0">
                        <a:lnSpc>
                          <a:spcPts val="980"/>
                        </a:lnSpc>
                      </a:pPr>
                      <a:r>
                        <a:rPr sz="800" kern="0" spc="10" dirty="0">
                          <a:solidFill>
                            <a:srgbClr val="000000">
                              <a:alpha val="100000"/>
                            </a:srgbClr>
                          </a:solidFill>
                          <a:latin typeface="宋体"/>
                          <a:ea typeface="宋体"/>
                          <a:cs typeface="宋体"/>
                        </a:rPr>
                        <a:t>数据采集数据管理共享协同</a:t>
                      </a:r>
                      <a:endParaRPr lang="en-US" altLang="en-US" sz="800" dirty="0"/>
                    </a:p>
                    <a:p>
                      <a:pPr marL="100330" algn="l" rtl="0" eaLnBrk="0">
                        <a:lnSpc>
                          <a:spcPts val="1470"/>
                        </a:lnSpc>
                      </a:pPr>
                      <a:r>
                        <a:rPr sz="1200" kern="0" spc="20" dirty="0">
                          <a:solidFill>
                            <a:srgbClr val="000000">
                              <a:alpha val="100000"/>
                            </a:srgbClr>
                          </a:solidFill>
                          <a:latin typeface="宋体"/>
                          <a:ea typeface="宋体"/>
                          <a:cs typeface="宋体"/>
                        </a:rPr>
                        <a:t>安全</a:t>
                      </a:r>
                      <a:endParaRPr lang="en-US" altLang="en-US" sz="1200" dirty="0"/>
                    </a:p>
                    <a:p>
                      <a:pPr marL="105410" algn="l" rtl="0" eaLnBrk="0">
                        <a:lnSpc>
                          <a:spcPts val="2355"/>
                        </a:lnSpc>
                        <a:spcBef>
                          <a:spcPts val="20"/>
                        </a:spcBef>
                      </a:pPr>
                      <a:r>
                        <a:rPr sz="1700" kern="0" spc="0" dirty="0">
                          <a:solidFill>
                            <a:srgbClr val="FFFFFF">
                              <a:alpha val="100000"/>
                            </a:srgbClr>
                          </a:solidFill>
                          <a:latin typeface="Times New Roman" panose="02020603050405020304"/>
                          <a:ea typeface="Times New Roman" panose="02020603050405020304"/>
                          <a:cs typeface="Times New Roman" panose="02020603050405020304"/>
                        </a:rPr>
                        <a:t>SuperMap</a:t>
                      </a:r>
                      <a:r>
                        <a:rPr sz="800" kern="0" spc="50" dirty="0">
                          <a:solidFill>
                            <a:srgbClr val="000000">
                              <a:alpha val="100000"/>
                            </a:srgbClr>
                          </a:solidFill>
                          <a:latin typeface="宋体"/>
                          <a:ea typeface="宋体"/>
                          <a:cs typeface="宋体"/>
                        </a:rPr>
                        <a:t>城市交通仿</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iPortal</a:t>
                      </a:r>
                      <a:r>
                        <a:rPr sz="800" kern="0" spc="50" dirty="0">
                          <a:solidFill>
                            <a:srgbClr val="000000">
                              <a:alpha val="100000"/>
                            </a:srgbClr>
                          </a:solidFill>
                          <a:latin typeface="宋体"/>
                          <a:ea typeface="宋体"/>
                          <a:cs typeface="宋体"/>
                        </a:rPr>
                        <a:t>真数据服务二三维地图服务</a:t>
                      </a:r>
                      <a:endParaRPr lang="en-US" altLang="en-US" sz="800" dirty="0"/>
                    </a:p>
                    <a:p>
                      <a:pPr marL="99695" algn="l" rtl="0" eaLnBrk="0">
                        <a:lnSpc>
                          <a:spcPct val="84000"/>
                        </a:lnSpc>
                        <a:spcBef>
                          <a:spcPts val="10"/>
                        </a:spcBef>
                      </a:pPr>
                      <a:r>
                        <a:rPr sz="800" kern="0" spc="0" dirty="0">
                          <a:solidFill>
                            <a:srgbClr val="000000">
                              <a:alpha val="100000"/>
                            </a:srgbClr>
                          </a:solidFill>
                          <a:latin typeface="宋体"/>
                          <a:ea typeface="宋体"/>
                          <a:cs typeface="宋体"/>
                        </a:rPr>
                        <a:t>资源管理系统</a:t>
                      </a:r>
                      <a:endParaRPr lang="en-US" altLang="en-US" sz="800" dirty="0"/>
                    </a:p>
                    <a:p>
                      <a:pPr marL="92075" algn="l" rtl="0" eaLnBrk="0">
                        <a:lnSpc>
                          <a:spcPts val="1460"/>
                        </a:lnSpc>
                      </a:pPr>
                      <a:r>
                        <a:rPr sz="800" kern="0" spc="0" dirty="0">
                          <a:solidFill>
                            <a:srgbClr val="000000">
                              <a:alpha val="100000"/>
                            </a:srgbClr>
                          </a:solidFill>
                          <a:latin typeface="宋体"/>
                          <a:ea typeface="宋体"/>
                          <a:cs typeface="宋体"/>
                        </a:rPr>
                        <a:t>Web</a:t>
                      </a:r>
                      <a:r>
                        <a:rPr sz="800" kern="0" spc="40" dirty="0">
                          <a:solidFill>
                            <a:srgbClr val="000000">
                              <a:alpha val="100000"/>
                            </a:srgbClr>
                          </a:solidFill>
                          <a:latin typeface="宋体"/>
                          <a:ea typeface="宋体"/>
                          <a:cs typeface="宋体"/>
                        </a:rPr>
                        <a:t>开发</a:t>
                      </a:r>
                      <a:r>
                        <a:rPr sz="1200" kern="0" spc="40" dirty="0">
                          <a:solidFill>
                            <a:srgbClr val="000000">
                              <a:alpha val="100000"/>
                            </a:srgbClr>
                          </a:solidFill>
                          <a:latin typeface="宋体"/>
                          <a:ea typeface="宋体"/>
                          <a:cs typeface="宋体"/>
                        </a:rPr>
                        <a:t>管理</a:t>
                      </a:r>
                      <a:endParaRPr lang="en-US" altLang="en-US" sz="1200" dirty="0"/>
                    </a:p>
                    <a:p>
                      <a:pPr marL="100330" algn="l" rtl="0" eaLnBrk="0">
                        <a:lnSpc>
                          <a:spcPct val="84000"/>
                        </a:lnSpc>
                        <a:spcBef>
                          <a:spcPts val="205"/>
                        </a:spcBef>
                      </a:pPr>
                      <a:r>
                        <a:rPr sz="800" kern="0" spc="0" dirty="0">
                          <a:solidFill>
                            <a:srgbClr val="000000">
                              <a:alpha val="100000"/>
                            </a:srgbClr>
                          </a:solidFill>
                          <a:latin typeface="宋体"/>
                          <a:ea typeface="宋体"/>
                          <a:cs typeface="宋体"/>
                        </a:rPr>
                        <a:t>时空信息大</a:t>
                      </a:r>
                      <a:endParaRPr lang="en-US" altLang="en-US" sz="800" dirty="0"/>
                    </a:p>
                    <a:p>
                      <a:pPr marL="95885" indent="1270" algn="l" rtl="0" eaLnBrk="0">
                        <a:lnSpc>
                          <a:spcPct val="108000"/>
                        </a:lnSpc>
                        <a:spcBef>
                          <a:spcPts val="20"/>
                        </a:spcBef>
                      </a:pPr>
                      <a:r>
                        <a:rPr sz="1200" kern="0" spc="30" dirty="0">
                          <a:solidFill>
                            <a:srgbClr val="000000">
                              <a:alpha val="100000"/>
                            </a:srgbClr>
                          </a:solidFill>
                          <a:latin typeface="宋体"/>
                          <a:ea typeface="宋体"/>
                          <a:cs typeface="宋体"/>
                        </a:rPr>
                        <a:t>层台平</a:t>
                      </a:r>
                      <a:r>
                        <a:rPr sz="800" kern="0" spc="30" dirty="0">
                          <a:solidFill>
                            <a:srgbClr val="000000">
                              <a:alpha val="100000"/>
                            </a:srgbClr>
                          </a:solidFill>
                          <a:latin typeface="宋体"/>
                          <a:ea typeface="宋体"/>
                          <a:cs typeface="宋体"/>
                        </a:rPr>
                        <a:t>据处基础据生地理理系统产系统测绘数实体数时空数据数据系统系统信息大管理挖掘业务共享</a:t>
                      </a:r>
                      <a:r>
                        <a:rPr sz="1700" kern="0" spc="30" dirty="0">
                          <a:solidFill>
                            <a:srgbClr val="FFFFFF">
                              <a:alpha val="100000"/>
                            </a:srgbClr>
                          </a:solidFill>
                          <a:latin typeface="Times New Roman" panose="02020603050405020304"/>
                          <a:ea typeface="Times New Roman" panose="02020603050405020304"/>
                          <a:cs typeface="Times New Roman" panose="02020603050405020304"/>
                        </a:rPr>
                        <a:t>(</a:t>
                      </a:r>
                      <a:r>
                        <a:rPr sz="1700" kern="0" spc="30" dirty="0">
                          <a:solidFill>
                            <a:srgbClr val="FFFFFF">
                              <a:alpha val="100000"/>
                            </a:srgbClr>
                          </a:solidFill>
                          <a:latin typeface="宋体"/>
                          <a:ea typeface="宋体"/>
                          <a:cs typeface="宋体"/>
                        </a:rPr>
                        <a:t>城市计算、城市智能）</a:t>
                      </a:r>
                      <a:r>
                        <a:rPr sz="800" kern="0" spc="30" dirty="0">
                          <a:solidFill>
                            <a:srgbClr val="000000">
                              <a:alpha val="100000"/>
                            </a:srgbClr>
                          </a:solidFill>
                          <a:latin typeface="宋体"/>
                          <a:ea typeface="宋体"/>
                          <a:cs typeface="宋体"/>
                        </a:rPr>
                        <a:t>协同系交换系      </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SuperMap</a:t>
                      </a:r>
                      <a:r>
                        <a:rPr sz="800" kern="0" spc="40" dirty="0">
                          <a:solidFill>
                            <a:srgbClr val="000000">
                              <a:alpha val="100000"/>
                            </a:srgbClr>
                          </a:solidFill>
                          <a:latin typeface="宋体"/>
                          <a:ea typeface="宋体"/>
                          <a:cs typeface="宋体"/>
                        </a:rPr>
                        <a:t>统统</a:t>
                      </a:r>
                      <a:r>
                        <a:rPr sz="1700" kern="0" spc="40" dirty="0">
                          <a:solidFill>
                            <a:srgbClr val="FFFFFF">
                              <a:alpha val="100000"/>
                            </a:srgbClr>
                          </a:solidFill>
                          <a:latin typeface="Times New Roman" panose="02020603050405020304"/>
                          <a:ea typeface="Times New Roman" panose="02020603050405020304"/>
                          <a:cs typeface="Times New Roman" panose="02020603050405020304"/>
                        </a:rPr>
                        <a:t>(</a:t>
                      </a:r>
                      <a:r>
                        <a:rPr sz="1700" kern="0" spc="40" dirty="0">
                          <a:solidFill>
                            <a:srgbClr val="FFFFFF">
                              <a:alpha val="100000"/>
                            </a:srgbClr>
                          </a:solidFill>
                          <a:latin typeface="宋体"/>
                          <a:ea typeface="宋体"/>
                          <a:cs typeface="宋体"/>
                        </a:rPr>
                        <a:t>城市门户）</a:t>
                      </a:r>
                      <a:r>
                        <a:rPr sz="800" kern="0" spc="40" dirty="0">
                          <a:solidFill>
                            <a:srgbClr val="000000">
                              <a:alpha val="100000"/>
                            </a:srgbClr>
                          </a:solidFill>
                          <a:latin typeface="宋体"/>
                          <a:ea typeface="宋体"/>
                          <a:cs typeface="宋体"/>
                        </a:rPr>
                        <a:t>环境极端应急污染仿气候仿态势仿</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i</a:t>
                      </a:r>
                      <a:r>
                        <a:rPr sz="1700" kern="0" spc="-320" dirty="0">
                          <a:solidFill>
                            <a:srgbClr val="FFFFFF">
                              <a:alpha val="100000"/>
                            </a:srgbClr>
                          </a:solidFill>
                          <a:latin typeface="Times New Roman" panose="02020603050405020304"/>
                          <a:ea typeface="Times New Roman" panose="02020603050405020304"/>
                          <a:cs typeface="Times New Roman" panose="02020603050405020304"/>
                        </a:rPr>
                        <a:t> </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Server</a:t>
                      </a:r>
                      <a:r>
                        <a:rPr sz="800" kern="0" spc="40" dirty="0">
                          <a:solidFill>
                            <a:srgbClr val="000000">
                              <a:alpha val="100000"/>
                            </a:srgbClr>
                          </a:solidFill>
                          <a:latin typeface="宋体"/>
                          <a:ea typeface="宋体"/>
                          <a:cs typeface="宋体"/>
                        </a:rPr>
                        <a:t>真真真专题视频位置服务服务服务地理</a:t>
                      </a:r>
                      <a:r>
                        <a:rPr sz="800" kern="0" spc="30" dirty="0">
                          <a:solidFill>
                            <a:srgbClr val="000000">
                              <a:alpha val="100000"/>
                            </a:srgbClr>
                          </a:solidFill>
                          <a:latin typeface="宋体"/>
                          <a:ea typeface="宋体"/>
                          <a:cs typeface="宋体"/>
                        </a:rPr>
                        <a:t>空间物联分析服网点服实体服务</a:t>
                      </a:r>
                      <a:r>
                        <a:rPr sz="800" kern="0" spc="0" dirty="0">
                          <a:solidFill>
                            <a:srgbClr val="000000">
                              <a:alpha val="100000"/>
                            </a:srgbClr>
                          </a:solidFill>
                          <a:latin typeface="宋体"/>
                          <a:ea typeface="宋体"/>
                          <a:cs typeface="宋体"/>
                        </a:rPr>
                        <a:t>     </a:t>
                      </a:r>
                      <a:r>
                        <a:rPr sz="800" kern="0" spc="30" dirty="0">
                          <a:solidFill>
                            <a:srgbClr val="000000">
                              <a:alpha val="100000"/>
                            </a:srgbClr>
                          </a:solidFill>
                          <a:latin typeface="宋体"/>
                          <a:ea typeface="宋体"/>
                          <a:cs typeface="宋体"/>
                        </a:rPr>
                        <a:t>务务开发</a:t>
                      </a:r>
                      <a:r>
                        <a:rPr sz="800" kern="0" spc="0" dirty="0">
                          <a:solidFill>
                            <a:srgbClr val="000000">
                              <a:alpha val="100000"/>
                            </a:srgbClr>
                          </a:solidFill>
                          <a:latin typeface="宋体"/>
                          <a:ea typeface="宋体"/>
                          <a:cs typeface="宋体"/>
                        </a:rPr>
                        <a:t>APP</a:t>
                      </a:r>
                      <a:r>
                        <a:rPr sz="800" kern="0" spc="30" dirty="0">
                          <a:solidFill>
                            <a:srgbClr val="000000">
                              <a:alpha val="100000"/>
                            </a:srgbClr>
                          </a:solidFill>
                          <a:latin typeface="宋体"/>
                          <a:ea typeface="宋体"/>
                          <a:cs typeface="宋体"/>
                        </a:rPr>
                        <a:t>开发文档</a:t>
                      </a:r>
                      <a:r>
                        <a:rPr sz="1200" kern="0" spc="30" dirty="0">
                          <a:solidFill>
                            <a:srgbClr val="000000">
                              <a:alpha val="100000"/>
                            </a:srgbClr>
                          </a:solidFill>
                          <a:latin typeface="宋体"/>
                          <a:ea typeface="宋体"/>
                          <a:cs typeface="宋体"/>
                        </a:rPr>
                        <a:t>安全体系</a:t>
                      </a:r>
                      <a:endParaRPr lang="en-US" altLang="en-US" sz="1200" dirty="0"/>
                    </a:p>
                  </a:txBody>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5759">
                <a:tc v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rtl="0" eaLnBrk="0">
                        <a:lnSpc>
                          <a:spcPct val="100000"/>
                        </a:lnSpc>
                      </a:pPr>
                      <a:endParaRPr lang="en-US" altLang="en-US" sz="1000" dirty="0"/>
                    </a:p>
                  </a:txBody>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rtl="0" eaLnBrk="0">
                        <a:lnSpc>
                          <a:spcPct val="100000"/>
                        </a:lnSpc>
                      </a:pPr>
                      <a:endParaRPr lang="en-US" altLang="en-US" sz="1000" dirty="0"/>
                    </a:p>
                  </a:txBody>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358265">
                <a:tc v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rtl="0" eaLnBrk="0">
                        <a:lnSpc>
                          <a:spcPct val="189000"/>
                        </a:lnSpc>
                      </a:pPr>
                      <a:endParaRPr lang="en-US" altLang="en-US" sz="1000" dirty="0"/>
                    </a:p>
                    <a:p>
                      <a:pPr algn="l" rtl="0" eaLnBrk="0">
                        <a:lnSpc>
                          <a:spcPct val="8000"/>
                        </a:lnSpc>
                      </a:pPr>
                      <a:endParaRPr lang="en-US" altLang="en-US" sz="100" dirty="0"/>
                    </a:p>
                    <a:p>
                      <a:pPr marL="95250" algn="l" rtl="0" eaLnBrk="0">
                        <a:lnSpc>
                          <a:spcPct val="84000"/>
                        </a:lnSpc>
                      </a:pPr>
                      <a:r>
                        <a:rPr sz="800" b="1" kern="0" spc="20" dirty="0">
                          <a:solidFill>
                            <a:srgbClr val="000000">
                              <a:alpha val="100000"/>
                            </a:srgbClr>
                          </a:solidFill>
                          <a:latin typeface="宋体"/>
                          <a:ea typeface="宋体"/>
                          <a:cs typeface="宋体"/>
                        </a:rPr>
                        <a:t>基础地理信息数据公众专题数据物联网实时感知</a:t>
                      </a:r>
                      <a:r>
                        <a:rPr sz="800" b="1" kern="0" spc="10" dirty="0">
                          <a:solidFill>
                            <a:srgbClr val="000000">
                              <a:alpha val="100000"/>
                            </a:srgbClr>
                          </a:solidFill>
                          <a:latin typeface="宋体"/>
                          <a:ea typeface="宋体"/>
                          <a:cs typeface="宋体"/>
                        </a:rPr>
                        <a:t>数据其他数据</a:t>
                      </a:r>
                      <a:endParaRPr lang="en-US" altLang="en-US" sz="800" dirty="0"/>
                    </a:p>
                    <a:p>
                      <a:pPr marL="95885" indent="1270" algn="l" rtl="0" eaLnBrk="0">
                        <a:lnSpc>
                          <a:spcPct val="109000"/>
                        </a:lnSpc>
                        <a:spcBef>
                          <a:spcPts val="5"/>
                        </a:spcBef>
                      </a:pPr>
                      <a:r>
                        <a:rPr sz="1200" kern="0" spc="30" dirty="0">
                          <a:solidFill>
                            <a:srgbClr val="000000">
                              <a:alpha val="100000"/>
                            </a:srgbClr>
                          </a:solidFill>
                          <a:latin typeface="宋体"/>
                          <a:ea typeface="宋体"/>
                          <a:cs typeface="宋体"/>
                        </a:rPr>
                        <a:t>层据数</a:t>
                      </a:r>
                      <a:r>
                        <a:rPr sz="800" kern="0" spc="30" dirty="0">
                          <a:solidFill>
                            <a:srgbClr val="000000">
                              <a:alpha val="100000"/>
                            </a:srgbClr>
                          </a:solidFill>
                          <a:latin typeface="宋体"/>
                          <a:ea typeface="宋体"/>
                          <a:cs typeface="宋体"/>
                        </a:rPr>
                        <a:t>据数量矢据数像影据数型模程高据数体实理地据数址地名地</a:t>
                      </a:r>
                      <a:r>
                        <a:rPr sz="1700" kern="0" spc="30" dirty="0">
                          <a:solidFill>
                            <a:srgbClr val="FFFFFF">
                              <a:alpha val="100000"/>
                            </a:srgbClr>
                          </a:solidFill>
                          <a:latin typeface="Times New Roman" panose="02020603050405020304"/>
                          <a:ea typeface="Times New Roman" panose="02020603050405020304"/>
                          <a:cs typeface="Times New Roman" panose="02020603050405020304"/>
                        </a:rPr>
                        <a:t>(</a:t>
                      </a:r>
                      <a:r>
                        <a:rPr sz="1700" kern="0" spc="30" dirty="0">
                          <a:solidFill>
                            <a:srgbClr val="FFFFFF">
                              <a:alpha val="100000"/>
                            </a:srgbClr>
                          </a:solidFill>
                          <a:latin typeface="宋体"/>
                          <a:ea typeface="宋体"/>
                          <a:cs typeface="宋体"/>
                        </a:rPr>
                        <a:t>城市底板、</a:t>
                      </a:r>
                      <a:r>
                        <a:rPr sz="800" kern="0" spc="30" dirty="0">
                          <a:solidFill>
                            <a:srgbClr val="000000">
                              <a:alpha val="100000"/>
                            </a:srgbClr>
                          </a:solidFill>
                          <a:latin typeface="宋体"/>
                          <a:ea typeface="宋体"/>
                          <a:cs typeface="宋体"/>
                        </a:rPr>
                        <a:t>据数型模维三据数</a:t>
                      </a:r>
                      <a:r>
                        <a:rPr sz="800" kern="0" spc="20" dirty="0">
                          <a:solidFill>
                            <a:srgbClr val="000000">
                              <a:alpha val="100000"/>
                            </a:srgbClr>
                          </a:solidFill>
                          <a:latin typeface="宋体"/>
                          <a:ea typeface="宋体"/>
                          <a:cs typeface="宋体"/>
                        </a:rPr>
                        <a:t>绘测型新据数人法</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SuperMap</a:t>
                      </a:r>
                      <a:r>
                        <a:rPr sz="800" kern="0" spc="20" dirty="0">
                          <a:solidFill>
                            <a:srgbClr val="000000">
                              <a:alpha val="100000"/>
                            </a:srgbClr>
                          </a:solidFill>
                          <a:latin typeface="宋体"/>
                          <a:ea typeface="宋体"/>
                          <a:cs typeface="宋体"/>
                        </a:rPr>
                        <a:t>据</a:t>
                      </a:r>
                      <a:r>
                        <a:rPr sz="800" kern="0" spc="-10" dirty="0">
                          <a:solidFill>
                            <a:srgbClr val="000000">
                              <a:alpha val="100000"/>
                            </a:srgbClr>
                          </a:solidFill>
                          <a:latin typeface="宋体"/>
                          <a:ea typeface="宋体"/>
                          <a:cs typeface="宋体"/>
                        </a:rPr>
                        <a:t>     </a:t>
                      </a:r>
                      <a:r>
                        <a:rPr sz="800" kern="0" spc="10" dirty="0">
                          <a:solidFill>
                            <a:srgbClr val="000000">
                              <a:alpha val="100000"/>
                            </a:srgbClr>
                          </a:solidFill>
                          <a:latin typeface="宋体"/>
                          <a:ea typeface="宋体"/>
                          <a:cs typeface="宋体"/>
                        </a:rPr>
                        <a:t>数口人</a:t>
                      </a:r>
                      <a:r>
                        <a:rPr sz="1700" kern="0" spc="10" dirty="0">
                          <a:solidFill>
                            <a:srgbClr val="FFFFFF">
                              <a:alpha val="100000"/>
                            </a:srgbClr>
                          </a:solidFill>
                          <a:latin typeface="宋体"/>
                          <a:ea typeface="宋体"/>
                          <a:cs typeface="宋体"/>
                        </a:rPr>
                        <a:t>城市细</a:t>
                      </a:r>
                      <a:r>
                        <a:rPr sz="800" kern="0" spc="10" dirty="0">
                          <a:solidFill>
                            <a:srgbClr val="000000">
                              <a:alpha val="100000"/>
                            </a:srgbClr>
                          </a:solidFill>
                          <a:latin typeface="宋体"/>
                          <a:ea typeface="宋体"/>
                          <a:cs typeface="宋体"/>
                        </a:rPr>
                        <a:t>据数济经观宏据数点趣兴生民</a:t>
                      </a:r>
                      <a:r>
                        <a:rPr sz="1700" kern="0" spc="10" dirty="0">
                          <a:solidFill>
                            <a:srgbClr val="FFFFFF">
                              <a:alpha val="100000"/>
                            </a:srgbClr>
                          </a:solidFill>
                          <a:latin typeface="宋体"/>
                          <a:ea typeface="宋体"/>
                          <a:cs typeface="宋体"/>
                        </a:rPr>
                        <a:t>胞</a:t>
                      </a:r>
                      <a:r>
                        <a:rPr sz="1700" kern="0" spc="0" dirty="0">
                          <a:solidFill>
                            <a:srgbClr val="FFFFFF">
                              <a:alpha val="100000"/>
                            </a:srgbClr>
                          </a:solidFill>
                          <a:latin typeface="Times New Roman" panose="02020603050405020304"/>
                          <a:ea typeface="Times New Roman" panose="02020603050405020304"/>
                          <a:cs typeface="Times New Roman" panose="02020603050405020304"/>
                        </a:rPr>
                        <a:t>SDX</a:t>
                      </a:r>
                      <a:r>
                        <a:rPr sz="1700" kern="0" spc="10" dirty="0">
                          <a:solidFill>
                            <a:srgbClr val="FFFFFF">
                              <a:alpha val="100000"/>
                            </a:srgbClr>
                          </a:solidFill>
                          <a:latin typeface="Times New Roman" panose="02020603050405020304"/>
                          <a:ea typeface="Times New Roman" panose="02020603050405020304"/>
                          <a:cs typeface="Times New Roman" panose="02020603050405020304"/>
                        </a:rPr>
                        <a:t>+</a:t>
                      </a:r>
                      <a:r>
                        <a:rPr sz="800" kern="0" spc="10" dirty="0">
                          <a:solidFill>
                            <a:srgbClr val="000000">
                              <a:alpha val="100000"/>
                            </a:srgbClr>
                          </a:solidFill>
                          <a:latin typeface="宋体"/>
                          <a:ea typeface="宋体"/>
                          <a:cs typeface="宋体"/>
                        </a:rPr>
                        <a:t>据数测监</a:t>
                      </a:r>
                      <a:r>
                        <a:rPr sz="800" kern="0" spc="-200" dirty="0">
                          <a:solidFill>
                            <a:srgbClr val="000000">
                              <a:alpha val="100000"/>
                            </a:srgbClr>
                          </a:solidFill>
                          <a:latin typeface="宋体"/>
                          <a:ea typeface="宋体"/>
                          <a:cs typeface="宋体"/>
                        </a:rPr>
                        <a:t> </a:t>
                      </a:r>
                      <a:r>
                        <a:rPr sz="1700" kern="0" spc="10" dirty="0">
                          <a:solidFill>
                            <a:srgbClr val="FFFFFF">
                              <a:alpha val="100000"/>
                            </a:srgbClr>
                          </a:solidFill>
                          <a:latin typeface="宋体"/>
                          <a:ea typeface="宋体"/>
                          <a:cs typeface="宋体"/>
                        </a:rPr>
                        <a:t>、</a:t>
                      </a:r>
                      <a:r>
                        <a:rPr sz="800" kern="0" spc="10" dirty="0">
                          <a:solidFill>
                            <a:srgbClr val="000000">
                              <a:alpha val="100000"/>
                            </a:srgbClr>
                          </a:solidFill>
                          <a:latin typeface="宋体"/>
                          <a:ea typeface="宋体"/>
                          <a:cs typeface="宋体"/>
                        </a:rPr>
                        <a:t>与查普情国理地</a:t>
                      </a:r>
                      <a:r>
                        <a:rPr sz="1700" kern="0" spc="10" dirty="0">
                          <a:solidFill>
                            <a:srgbClr val="FFFFFF">
                              <a:alpha val="100000"/>
                            </a:srgbClr>
                          </a:solidFill>
                          <a:latin typeface="宋体"/>
                          <a:ea typeface="宋体"/>
                          <a:cs typeface="宋体"/>
                        </a:rPr>
                        <a:t>城</a:t>
                      </a:r>
                      <a:r>
                        <a:rPr sz="800" kern="0" spc="10" dirty="0">
                          <a:solidFill>
                            <a:srgbClr val="000000">
                              <a:alpha val="100000"/>
                            </a:srgbClr>
                          </a:solidFill>
                          <a:latin typeface="宋体"/>
                          <a:ea typeface="宋体"/>
                          <a:cs typeface="宋体"/>
                        </a:rPr>
                        <a:t>据</a:t>
                      </a:r>
                      <a:r>
                        <a:rPr sz="800" kern="0" spc="0" dirty="0">
                          <a:solidFill>
                            <a:srgbClr val="000000">
                              <a:alpha val="100000"/>
                            </a:srgbClr>
                          </a:solidFill>
                          <a:latin typeface="宋体"/>
                          <a:ea typeface="宋体"/>
                          <a:cs typeface="宋体"/>
                        </a:rPr>
                        <a:t>数位置时实</a:t>
                      </a:r>
                      <a:r>
                        <a:rPr sz="1700" kern="0" spc="0" dirty="0">
                          <a:solidFill>
                            <a:srgbClr val="FFFFFF">
                              <a:alpha val="100000"/>
                            </a:srgbClr>
                          </a:solidFill>
                          <a:latin typeface="宋体"/>
                          <a:ea typeface="宋体"/>
                          <a:cs typeface="宋体"/>
                        </a:rPr>
                        <a:t>市网络</a:t>
                      </a:r>
                      <a:r>
                        <a:rPr sz="800" kern="0" spc="0" dirty="0">
                          <a:solidFill>
                            <a:srgbClr val="000000">
                              <a:alpha val="100000"/>
                            </a:srgbClr>
                          </a:solidFill>
                          <a:latin typeface="宋体"/>
                          <a:ea typeface="宋体"/>
                          <a:cs typeface="宋体"/>
                        </a:rPr>
                        <a:t>据数像影时实据数频视</a:t>
                      </a:r>
                      <a:r>
                        <a:rPr sz="1700" kern="0" spc="0" dirty="0">
                          <a:solidFill>
                            <a:srgbClr val="FFFFFF">
                              <a:alpha val="100000"/>
                            </a:srgbClr>
                          </a:solidFill>
                          <a:latin typeface="宋体"/>
                          <a:ea typeface="宋体"/>
                          <a:cs typeface="宋体"/>
                        </a:rPr>
                        <a:t>）</a:t>
                      </a:r>
                      <a:endParaRPr lang="en-US" altLang="en-US" sz="1700" dirty="0"/>
                    </a:p>
                    <a:p>
                      <a:pPr marL="95885" algn="l" rtl="0" eaLnBrk="0">
                        <a:lnSpc>
                          <a:spcPct val="97000"/>
                        </a:lnSpc>
                        <a:spcBef>
                          <a:spcPts val="40"/>
                        </a:spcBef>
                      </a:pPr>
                      <a:r>
                        <a:rPr sz="800" kern="0" spc="20" dirty="0">
                          <a:solidFill>
                            <a:srgbClr val="000000">
                              <a:alpha val="100000"/>
                            </a:srgbClr>
                          </a:solidFill>
                          <a:latin typeface="宋体"/>
                          <a:ea typeface="宋体"/>
                          <a:cs typeface="宋体"/>
                        </a:rPr>
                        <a:t>测监与监控交通测监与控监保环测监与控监利水测监与控监象气据数元据数取</a:t>
                      </a:r>
                      <a:r>
                        <a:rPr sz="800" kern="0" spc="10" dirty="0">
                          <a:solidFill>
                            <a:srgbClr val="000000">
                              <a:alpha val="100000"/>
                            </a:srgbClr>
                          </a:solidFill>
                          <a:latin typeface="宋体"/>
                          <a:ea typeface="宋体"/>
                          <a:cs typeface="宋体"/>
                        </a:rPr>
                        <a:t>抓线在网联互</a:t>
                      </a:r>
                      <a:endParaRPr lang="en-US" altLang="en-US" sz="800" dirty="0"/>
                    </a:p>
                  </a:txBody>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86054">
                <a:tc v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rtl="0" eaLnBrk="0">
                        <a:lnSpc>
                          <a:spcPct val="100000"/>
                        </a:lnSpc>
                      </a:pPr>
                      <a:endParaRPr lang="en-US" altLang="en-US" sz="1000" dirty="0"/>
                    </a:p>
                  </a:txBody>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vMerge="1">
                  <a:tcPr marL="0" marR="0" marT="0" marB="0" vert="horz">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bl>
          </a:graphicData>
        </a:graphic>
      </p:graphicFrame>
      <p:sp>
        <p:nvSpPr>
          <p:cNvPr id="922" name="textbox 922"/>
          <p:cNvSpPr/>
          <p:nvPr/>
        </p:nvSpPr>
        <p:spPr>
          <a:xfrm>
            <a:off x="196215" y="2358173"/>
            <a:ext cx="1111250" cy="4447540"/>
          </a:xfrm>
          <a:prstGeom prst="rect">
            <a:avLst/>
          </a:prstGeom>
        </p:spPr>
        <p:txBody>
          <a:bodyPr vert="horz" wrap="square" lIns="0" tIns="0" rIns="0" bIns="0"/>
          <a:lstStyle/>
          <a:p>
            <a:pPr algn="l" rtl="0" eaLnBrk="0">
              <a:lnSpc>
                <a:spcPct val="69000"/>
              </a:lnSpc>
            </a:pPr>
            <a:endParaRPr lang="en-US" altLang="en-US" sz="100" dirty="0"/>
          </a:p>
          <a:p>
            <a:pPr algn="r" rtl="0" eaLnBrk="0">
              <a:lnSpc>
                <a:spcPct val="86000"/>
              </a:lnSpc>
            </a:pPr>
            <a:r>
              <a:rPr sz="3900" b="1" kern="0" spc="-140" dirty="0">
                <a:solidFill>
                  <a:srgbClr val="FFFFFF">
                    <a:alpha val="100000"/>
                  </a:srgbClr>
                </a:solidFill>
                <a:latin typeface="宋体"/>
                <a:ea typeface="宋体"/>
                <a:cs typeface="宋体"/>
              </a:rPr>
              <a:t>总</a:t>
            </a:r>
            <a:endParaRPr lang="en-US" altLang="en-US" sz="3900" dirty="0"/>
          </a:p>
          <a:p>
            <a:pPr marL="612775" indent="-1905" algn="l" rtl="0" eaLnBrk="0">
              <a:lnSpc>
                <a:spcPct val="106000"/>
              </a:lnSpc>
              <a:spcBef>
                <a:spcPts val="45"/>
              </a:spcBef>
            </a:pPr>
            <a:r>
              <a:rPr sz="3900" b="1" kern="0" spc="-100" dirty="0">
                <a:solidFill>
                  <a:srgbClr val="FFFFFF">
                    <a:alpha val="100000"/>
                  </a:srgbClr>
                </a:solidFill>
                <a:latin typeface="宋体"/>
                <a:ea typeface="宋体"/>
                <a:cs typeface="宋体"/>
              </a:rPr>
              <a:t>体</a:t>
            </a:r>
            <a:r>
              <a:rPr sz="3900" kern="0" spc="0" dirty="0">
                <a:solidFill>
                  <a:srgbClr val="FFFFFF">
                    <a:alpha val="100000"/>
                  </a:srgbClr>
                </a:solidFill>
                <a:latin typeface="宋体"/>
                <a:ea typeface="宋体"/>
                <a:cs typeface="宋体"/>
              </a:rPr>
              <a:t> </a:t>
            </a:r>
            <a:r>
              <a:rPr sz="3900" b="1" kern="0" spc="-110" dirty="0">
                <a:solidFill>
                  <a:srgbClr val="FFFFFF">
                    <a:alpha val="100000"/>
                  </a:srgbClr>
                </a:solidFill>
                <a:latin typeface="宋体"/>
                <a:ea typeface="宋体"/>
                <a:cs typeface="宋体"/>
              </a:rPr>
              <a:t>架</a:t>
            </a:r>
            <a:r>
              <a:rPr sz="3900" kern="0" spc="-10" dirty="0">
                <a:solidFill>
                  <a:srgbClr val="FFFFFF">
                    <a:alpha val="100000"/>
                  </a:srgbClr>
                </a:solidFill>
                <a:latin typeface="宋体"/>
                <a:ea typeface="宋体"/>
                <a:cs typeface="宋体"/>
              </a:rPr>
              <a:t> </a:t>
            </a:r>
            <a:r>
              <a:rPr sz="3900" b="1" kern="0" spc="-110" dirty="0">
                <a:solidFill>
                  <a:srgbClr val="FFFFFF">
                    <a:alpha val="100000"/>
                  </a:srgbClr>
                </a:solidFill>
                <a:latin typeface="宋体"/>
                <a:ea typeface="宋体"/>
                <a:cs typeface="宋体"/>
              </a:rPr>
              <a:t>构</a:t>
            </a:r>
            <a:endParaRPr lang="en-US" altLang="en-US" sz="3900" dirty="0"/>
          </a:p>
          <a:p>
            <a:pPr algn="l" rtl="0" eaLnBrk="0">
              <a:lnSpc>
                <a:spcPct val="103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8000"/>
              </a:lnSpc>
            </a:pPr>
            <a:endParaRPr lang="en-US" altLang="en-US" sz="400" dirty="0"/>
          </a:p>
          <a:p>
            <a:pPr marL="12700" algn="l" rtl="0" eaLnBrk="0">
              <a:lnSpc>
                <a:spcPct val="81000"/>
              </a:lnSpc>
              <a:spcBef>
                <a:spcPts val="0"/>
              </a:spcBef>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P91</a:t>
            </a:r>
            <a:endParaRPr lang="en-US" altLang="en-US" sz="17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 name="picture 924"/>
          <p:cNvPicPr>
            <a:picLocks noChangeAspect="1"/>
          </p:cNvPicPr>
          <p:nvPr/>
        </p:nvPicPr>
        <p:blipFill>
          <a:blip r:embed="rId1"/>
          <a:stretch>
            <a:fillRect/>
          </a:stretch>
        </p:blipFill>
        <p:spPr>
          <a:xfrm rot="21600000">
            <a:off x="0" y="0"/>
            <a:ext cx="12192000" cy="6858000"/>
          </a:xfrm>
          <a:prstGeom prst="rect">
            <a:avLst/>
          </a:prstGeom>
        </p:spPr>
      </p:pic>
      <p:sp>
        <p:nvSpPr>
          <p:cNvPr id="926" name="textbox 926"/>
          <p:cNvSpPr/>
          <p:nvPr/>
        </p:nvSpPr>
        <p:spPr>
          <a:xfrm>
            <a:off x="1510030" y="2808619"/>
            <a:ext cx="7907019" cy="1187450"/>
          </a:xfrm>
          <a:prstGeom prst="rect">
            <a:avLst/>
          </a:prstGeom>
        </p:spPr>
        <p:txBody>
          <a:bodyPr vert="horz" wrap="square" lIns="0" tIns="0" rIns="0" bIns="0"/>
          <a:lstStyle/>
          <a:p>
            <a:pPr algn="l" rtl="0" eaLnBrk="0">
              <a:lnSpc>
                <a:spcPct val="106000"/>
              </a:lnSpc>
            </a:pPr>
            <a:endParaRPr lang="en-US" altLang="en-US" sz="100" dirty="0"/>
          </a:p>
          <a:p>
            <a:pPr marL="12700" algn="l" rtl="0" eaLnBrk="0">
              <a:lnSpc>
                <a:spcPct val="95000"/>
              </a:lnSpc>
            </a:pPr>
            <a:r>
              <a:rPr sz="5500" b="1" kern="0" spc="-20" baseline="79000" dirty="0">
                <a:solidFill>
                  <a:srgbClr val="FFFFFF">
                    <a:alpha val="100000"/>
                  </a:srgbClr>
                </a:solidFill>
                <a:latin typeface="Times New Roman" panose="02020603050405020304"/>
                <a:ea typeface="Times New Roman" panose="02020603050405020304"/>
                <a:cs typeface="Times New Roman" panose="02020603050405020304"/>
              </a:rPr>
              <a:t>4</a:t>
            </a:r>
            <a:r>
              <a:rPr sz="3500" b="1" kern="0" spc="-20" dirty="0">
                <a:solidFill>
                  <a:srgbClr val="FFFFFF">
                    <a:alpha val="100000"/>
                  </a:srgbClr>
                </a:solidFill>
                <a:latin typeface="Times New Roman" panose="02020603050405020304"/>
                <a:ea typeface="Times New Roman" panose="02020603050405020304"/>
                <a:cs typeface="Times New Roman" panose="02020603050405020304"/>
              </a:rPr>
              <a:t>                                 </a:t>
            </a:r>
            <a:r>
              <a:rPr sz="8000" b="1" kern="0" spc="-20" dirty="0">
                <a:solidFill>
                  <a:srgbClr val="FFFFFF">
                    <a:alpha val="100000"/>
                  </a:srgbClr>
                </a:solidFill>
                <a:latin typeface="宋体"/>
                <a:ea typeface="宋体"/>
                <a:cs typeface="宋体"/>
              </a:rPr>
              <a:t>典型应</a:t>
            </a:r>
            <a:r>
              <a:rPr sz="8000" b="1" kern="0" spc="-30" dirty="0">
                <a:solidFill>
                  <a:srgbClr val="FFFFFF">
                    <a:alpha val="100000"/>
                  </a:srgbClr>
                </a:solidFill>
                <a:latin typeface="宋体"/>
                <a:ea typeface="宋体"/>
                <a:cs typeface="宋体"/>
              </a:rPr>
              <a:t>用</a:t>
            </a:r>
            <a:endParaRPr lang="en-US" altLang="en-US" sz="8000" dirty="0"/>
          </a:p>
        </p:txBody>
      </p:sp>
      <p:sp>
        <p:nvSpPr>
          <p:cNvPr id="928" name="textbox 928"/>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P92</a:t>
            </a:r>
            <a:endParaRPr lang="en-US" altLang="en-US" sz="17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 name="picture 930"/>
          <p:cNvPicPr>
            <a:picLocks noChangeAspect="1"/>
          </p:cNvPicPr>
          <p:nvPr/>
        </p:nvPicPr>
        <p:blipFill>
          <a:blip r:embed="rId1"/>
          <a:stretch>
            <a:fillRect/>
          </a:stretch>
        </p:blipFill>
        <p:spPr>
          <a:xfrm rot="21600000">
            <a:off x="0" y="0"/>
            <a:ext cx="12192000" cy="6858000"/>
          </a:xfrm>
          <a:prstGeom prst="rect">
            <a:avLst/>
          </a:prstGeom>
        </p:spPr>
      </p:pic>
      <p:graphicFrame>
        <p:nvGraphicFramePr>
          <p:cNvPr id="932" name="table 932"/>
          <p:cNvGraphicFramePr>
            <a:graphicFrameLocks noGrp="1"/>
          </p:cNvGraphicFramePr>
          <p:nvPr/>
        </p:nvGraphicFramePr>
        <p:xfrm>
          <a:off x="1235321" y="2490354"/>
          <a:ext cx="9926954" cy="2600959"/>
        </p:xfrm>
        <a:graphic>
          <a:graphicData uri="http://schemas.openxmlformats.org/drawingml/2006/table">
            <a:tbl>
              <a:tblPr/>
              <a:tblGrid>
                <a:gridCol w="1480820"/>
                <a:gridCol w="1727200"/>
                <a:gridCol w="1673225"/>
                <a:gridCol w="1315720"/>
                <a:gridCol w="1779904"/>
                <a:gridCol w="1950085"/>
              </a:tblGrid>
              <a:tr h="363219">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20000"/>
                        </a:lnSpc>
                      </a:pPr>
                      <a:endParaRPr lang="en-US" altLang="en-US" sz="100" dirty="0"/>
                    </a:p>
                    <a:p>
                      <a:pPr marL="567055" algn="l" rtl="0" eaLnBrk="0">
                        <a:lnSpc>
                          <a:spcPct val="86000"/>
                        </a:lnSpc>
                      </a:pPr>
                      <a:r>
                        <a:rPr sz="2700" kern="0" spc="40" dirty="0">
                          <a:solidFill>
                            <a:srgbClr val="FFFFFF">
                              <a:alpha val="100000"/>
                            </a:srgbClr>
                          </a:solidFill>
                          <a:latin typeface="宋体"/>
                          <a:ea typeface="宋体"/>
                          <a:cs typeface="宋体"/>
                        </a:rPr>
                        <a:t>行业级</a:t>
                      </a:r>
                      <a:endParaRPr lang="en-US" altLang="en-US" sz="27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r>
              <a:tr h="389254">
                <a:tc>
                  <a:txBody>
                    <a:bodyPr/>
                    <a:lstStyle/>
                    <a:p>
                      <a:pPr algn="l" rtl="0" eaLnBrk="0">
                        <a:lnSpc>
                          <a:spcPct val="55000"/>
                        </a:lnSpc>
                      </a:pPr>
                      <a:endParaRPr lang="en-US" altLang="en-US" sz="100" dirty="0"/>
                    </a:p>
                    <a:p>
                      <a:pPr marL="83820" algn="l" rtl="0" eaLnBrk="0">
                        <a:lnSpc>
                          <a:spcPct val="99000"/>
                        </a:lnSpc>
                      </a:pPr>
                      <a:r>
                        <a:rPr sz="2300" kern="0" spc="-10" dirty="0">
                          <a:solidFill>
                            <a:srgbClr val="FFFFFF">
                              <a:alpha val="100000"/>
                            </a:srgbClr>
                          </a:solidFill>
                          <a:latin typeface="宋体"/>
                          <a:ea typeface="宋体"/>
                          <a:cs typeface="宋体"/>
                        </a:rPr>
                        <a:t>园区级</a:t>
                      </a:r>
                      <a:endParaRPr lang="en-US" altLang="en-US" sz="23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c>
                  <a:txBody>
                    <a:bodyPr/>
                    <a:lstStyle/>
                    <a:p>
                      <a:pPr algn="l" rtl="0" eaLnBrk="0">
                        <a:lnSpc>
                          <a:spcPct val="100000"/>
                        </a:lnSpc>
                      </a:pPr>
                      <a:endParaRPr lang="en-US" altLang="en-US" sz="1000" dirty="0"/>
                    </a:p>
                  </a:txBody>
                  <a:tcPr marL="0" marR="0" marT="0" marB="0" vert="horz">
                    <a:lnL>
                      <a:noFill/>
                    </a:lnL>
                    <a:lnR>
                      <a:noFill/>
                    </a:lnR>
                    <a:lnT>
                      <a:noFill/>
                    </a:lnT>
                    <a:lnB>
                      <a:noFill/>
                    </a:lnB>
                  </a:tcPr>
                </a:tc>
              </a:tr>
              <a:tr h="716279">
                <a:tc>
                  <a:txBody>
                    <a:bodyPr/>
                    <a:lstStyle/>
                    <a:p>
                      <a:pPr algn="l" rtl="0" eaLnBrk="0">
                        <a:lnSpc>
                          <a:spcPct val="103000"/>
                        </a:lnSpc>
                      </a:pPr>
                      <a:endParaRPr lang="en-US" altLang="en-US" sz="1000" dirty="0"/>
                    </a:p>
                    <a:p>
                      <a:pPr algn="l" rtl="0" eaLnBrk="0">
                        <a:lnSpc>
                          <a:spcPct val="104000"/>
                        </a:lnSpc>
                      </a:pPr>
                      <a:endParaRPr lang="en-US" altLang="en-US" sz="1000" dirty="0"/>
                    </a:p>
                    <a:p>
                      <a:pPr algn="l" rtl="0" eaLnBrk="0">
                        <a:lnSpc>
                          <a:spcPct val="9000"/>
                        </a:lnSpc>
                      </a:pPr>
                      <a:endParaRPr lang="en-US" altLang="en-US" sz="100" dirty="0"/>
                    </a:p>
                    <a:p>
                      <a:pPr algn="l" rtl="0" eaLnBrk="0">
                        <a:lnSpc>
                          <a:spcPct val="96000"/>
                        </a:lnSpc>
                      </a:pPr>
                      <a:r>
                        <a:rPr sz="2000" kern="0" spc="-30" dirty="0">
                          <a:solidFill>
                            <a:srgbClr val="000000">
                              <a:alpha val="100000"/>
                            </a:srgbClr>
                          </a:solidFill>
                          <a:latin typeface="宋体"/>
                          <a:ea typeface="宋体"/>
                          <a:cs typeface="宋体"/>
                        </a:rPr>
                        <a:t>智慧园区</a:t>
                      </a:r>
                      <a:endParaRPr lang="en-US" altLang="en-US" sz="2000" dirty="0"/>
                    </a:p>
                  </a:txBody>
                  <a:tcPr marL="0" marR="0" marT="0" marB="0" vert="horz">
                    <a:lnL>
                      <a:noFill/>
                    </a:lnL>
                    <a:lnR>
                      <a:noFill/>
                    </a:lnR>
                    <a:lnT>
                      <a:noFill/>
                    </a:lnT>
                    <a:lnB>
                      <a:noFill/>
                    </a:lnB>
                  </a:tcPr>
                </a:tc>
                <a:tc>
                  <a:txBody>
                    <a:bodyPr/>
                    <a:lstStyle/>
                    <a:p>
                      <a:pPr algn="l" rtl="0" eaLnBrk="0">
                        <a:lnSpc>
                          <a:spcPct val="115000"/>
                        </a:lnSpc>
                      </a:pPr>
                      <a:endParaRPr lang="en-US" altLang="en-US" sz="1000" dirty="0"/>
                    </a:p>
                    <a:p>
                      <a:pPr algn="l" rtl="0" eaLnBrk="0">
                        <a:lnSpc>
                          <a:spcPct val="116000"/>
                        </a:lnSpc>
                      </a:pPr>
                      <a:endParaRPr lang="en-US" altLang="en-US" sz="1000" dirty="0"/>
                    </a:p>
                    <a:p>
                      <a:pPr algn="l" rtl="0" eaLnBrk="0">
                        <a:lnSpc>
                          <a:spcPct val="6000"/>
                        </a:lnSpc>
                      </a:pPr>
                      <a:endParaRPr lang="en-US" altLang="en-US" sz="100" dirty="0"/>
                    </a:p>
                    <a:p>
                      <a:pPr marL="474980" algn="l" rtl="0" eaLnBrk="0">
                        <a:lnSpc>
                          <a:spcPct val="96000"/>
                        </a:lnSpc>
                      </a:pPr>
                      <a:r>
                        <a:rPr sz="2000" kern="0" spc="-30" dirty="0">
                          <a:solidFill>
                            <a:srgbClr val="000000">
                              <a:alpha val="100000"/>
                            </a:srgbClr>
                          </a:solidFill>
                          <a:latin typeface="宋体"/>
                          <a:ea typeface="宋体"/>
                          <a:cs typeface="宋体"/>
                        </a:rPr>
                        <a:t>智慧政务</a:t>
                      </a:r>
                      <a:endParaRPr lang="en-US" altLang="en-US" sz="2000" dirty="0"/>
                    </a:p>
                  </a:txBody>
                  <a:tcPr marL="0" marR="0" marT="0" marB="0" vert="horz">
                    <a:lnL>
                      <a:noFill/>
                    </a:lnL>
                    <a:lnR>
                      <a:noFill/>
                    </a:lnR>
                    <a:lnT>
                      <a:noFill/>
                    </a:lnT>
                    <a:lnB>
                      <a:noFill/>
                    </a:lnB>
                  </a:tcPr>
                </a:tc>
                <a:tc>
                  <a:txBody>
                    <a:bodyPr/>
                    <a:lstStyle/>
                    <a:p>
                      <a:pPr algn="l" rtl="0" eaLnBrk="0">
                        <a:lnSpc>
                          <a:spcPct val="120000"/>
                        </a:lnSpc>
                      </a:pPr>
                      <a:endParaRPr lang="en-US" altLang="en-US" sz="1000" dirty="0"/>
                    </a:p>
                    <a:p>
                      <a:pPr algn="l" rtl="0" eaLnBrk="0">
                        <a:lnSpc>
                          <a:spcPct val="120000"/>
                        </a:lnSpc>
                      </a:pPr>
                      <a:endParaRPr lang="en-US" altLang="en-US" sz="1000" dirty="0"/>
                    </a:p>
                    <a:p>
                      <a:pPr marL="245745" algn="l" rtl="0" eaLnBrk="0">
                        <a:lnSpc>
                          <a:spcPct val="96000"/>
                        </a:lnSpc>
                        <a:spcBef>
                          <a:spcPts val="5"/>
                        </a:spcBef>
                      </a:pPr>
                      <a:r>
                        <a:rPr sz="2000" kern="0" spc="-30" dirty="0">
                          <a:solidFill>
                            <a:srgbClr val="000000">
                              <a:alpha val="100000"/>
                            </a:srgbClr>
                          </a:solidFill>
                          <a:latin typeface="宋体"/>
                          <a:ea typeface="宋体"/>
                          <a:cs typeface="宋体"/>
                        </a:rPr>
                        <a:t>智慧医疗</a:t>
                      </a:r>
                      <a:endParaRPr lang="en-US" altLang="en-US" sz="2000" dirty="0"/>
                    </a:p>
                  </a:txBody>
                  <a:tcPr marL="0" marR="0" marT="0" marB="0" vert="horz">
                    <a:lnL>
                      <a:noFill/>
                    </a:lnL>
                    <a:lnR>
                      <a:noFill/>
                    </a:lnR>
                    <a:lnT>
                      <a:noFill/>
                    </a:lnT>
                    <a:lnB>
                      <a:noFill/>
                    </a:lnB>
                  </a:tcPr>
                </a:tc>
                <a:tc>
                  <a:txBody>
                    <a:bodyPr/>
                    <a:lstStyle/>
                    <a:p>
                      <a:pPr algn="l" rtl="0" eaLnBrk="0">
                        <a:lnSpc>
                          <a:spcPct val="120000"/>
                        </a:lnSpc>
                      </a:pPr>
                      <a:endParaRPr lang="en-US" altLang="en-US" sz="1000" dirty="0"/>
                    </a:p>
                    <a:p>
                      <a:pPr algn="l" rtl="0" eaLnBrk="0">
                        <a:lnSpc>
                          <a:spcPct val="120000"/>
                        </a:lnSpc>
                      </a:pPr>
                      <a:endParaRPr lang="en-US" altLang="en-US" sz="1000" dirty="0"/>
                    </a:p>
                    <a:p>
                      <a:pPr marL="58420" algn="l" rtl="0" eaLnBrk="0">
                        <a:lnSpc>
                          <a:spcPct val="96000"/>
                        </a:lnSpc>
                        <a:spcBef>
                          <a:spcPts val="5"/>
                        </a:spcBef>
                      </a:pPr>
                      <a:r>
                        <a:rPr sz="2000" kern="0" spc="-30" dirty="0">
                          <a:solidFill>
                            <a:srgbClr val="000000">
                              <a:alpha val="100000"/>
                            </a:srgbClr>
                          </a:solidFill>
                          <a:latin typeface="宋体"/>
                          <a:ea typeface="宋体"/>
                          <a:cs typeface="宋体"/>
                        </a:rPr>
                        <a:t>智慧环保</a:t>
                      </a:r>
                      <a:endParaRPr lang="en-US" altLang="en-US" sz="2000" dirty="0"/>
                    </a:p>
                  </a:txBody>
                  <a:tcPr marL="0" marR="0" marT="0" marB="0" vert="horz">
                    <a:lnL>
                      <a:noFill/>
                    </a:lnL>
                    <a:lnR>
                      <a:noFill/>
                    </a:lnR>
                    <a:lnT>
                      <a:noFill/>
                    </a:lnT>
                    <a:lnB>
                      <a:noFill/>
                    </a:lnB>
                  </a:tcPr>
                </a:tc>
                <a:tc>
                  <a:txBody>
                    <a:bodyPr/>
                    <a:lstStyle/>
                    <a:p>
                      <a:pPr algn="l" rtl="0" eaLnBrk="0">
                        <a:lnSpc>
                          <a:spcPct val="119000"/>
                        </a:lnSpc>
                      </a:pPr>
                      <a:endParaRPr lang="en-US" altLang="en-US" sz="1000" dirty="0"/>
                    </a:p>
                    <a:p>
                      <a:pPr algn="l" rtl="0" eaLnBrk="0">
                        <a:lnSpc>
                          <a:spcPct val="120000"/>
                        </a:lnSpc>
                      </a:pPr>
                      <a:endParaRPr lang="en-US" altLang="en-US" sz="1000" dirty="0"/>
                    </a:p>
                    <a:p>
                      <a:pPr algn="l" rtl="0" eaLnBrk="0">
                        <a:lnSpc>
                          <a:spcPct val="9000"/>
                        </a:lnSpc>
                      </a:pPr>
                      <a:endParaRPr lang="en-US" altLang="en-US" sz="100" dirty="0"/>
                    </a:p>
                    <a:p>
                      <a:pPr marL="250190" algn="l" rtl="0" eaLnBrk="0">
                        <a:lnSpc>
                          <a:spcPct val="96000"/>
                        </a:lnSpc>
                      </a:pPr>
                      <a:r>
                        <a:rPr sz="2000" kern="0" spc="-20" dirty="0">
                          <a:solidFill>
                            <a:srgbClr val="000000">
                              <a:alpha val="100000"/>
                            </a:srgbClr>
                          </a:solidFill>
                          <a:latin typeface="宋体"/>
                          <a:ea typeface="宋体"/>
                          <a:cs typeface="宋体"/>
                        </a:rPr>
                        <a:t>数字城管</a:t>
                      </a:r>
                      <a:endParaRPr lang="en-US" altLang="en-US" sz="2000" dirty="0"/>
                    </a:p>
                  </a:txBody>
                  <a:tcPr marL="0" marR="0" marT="0" marB="0" vert="horz">
                    <a:lnL>
                      <a:noFill/>
                    </a:lnL>
                    <a:lnR>
                      <a:noFill/>
                    </a:lnR>
                    <a:lnT>
                      <a:noFill/>
                    </a:lnT>
                    <a:lnB>
                      <a:noFill/>
                    </a:lnB>
                  </a:tcPr>
                </a:tc>
                <a:tc>
                  <a:txBody>
                    <a:bodyPr/>
                    <a:lstStyle/>
                    <a:p>
                      <a:pPr algn="l" rtl="0" eaLnBrk="0">
                        <a:lnSpc>
                          <a:spcPct val="100000"/>
                        </a:lnSpc>
                      </a:pPr>
                      <a:endParaRPr lang="en-US" altLang="en-US" sz="500" dirty="0"/>
                    </a:p>
                    <a:p>
                      <a:pPr marL="519430" algn="l" rtl="0" eaLnBrk="0">
                        <a:lnSpc>
                          <a:spcPct val="98000"/>
                        </a:lnSpc>
                        <a:spcBef>
                          <a:spcPts val="0"/>
                        </a:spcBef>
                      </a:pPr>
                      <a:r>
                        <a:rPr sz="2700" kern="0" spc="60" dirty="0">
                          <a:solidFill>
                            <a:srgbClr val="000000">
                              <a:alpha val="100000"/>
                            </a:srgbClr>
                          </a:solidFill>
                          <a:latin typeface="宋体"/>
                          <a:ea typeface="宋体"/>
                          <a:cs typeface="宋体"/>
                        </a:rPr>
                        <a:t>数字孪生</a:t>
                      </a:r>
                      <a:endParaRPr lang="en-US" altLang="en-US" sz="2700" dirty="0"/>
                    </a:p>
                  </a:txBody>
                  <a:tcPr marL="0" marR="0" marT="0" marB="0" vert="horz">
                    <a:lnL>
                      <a:noFill/>
                    </a:lnL>
                    <a:lnR>
                      <a:noFill/>
                    </a:lnR>
                    <a:lnT>
                      <a:noFill/>
                    </a:lnT>
                    <a:lnB>
                      <a:noFill/>
                    </a:lnB>
                  </a:tcPr>
                </a:tc>
              </a:tr>
              <a:tr h="649605">
                <a:tc>
                  <a:txBody>
                    <a:bodyPr/>
                    <a:lstStyle/>
                    <a:p>
                      <a:pPr algn="l" rtl="0" eaLnBrk="0">
                        <a:lnSpc>
                          <a:spcPct val="154000"/>
                        </a:lnSpc>
                      </a:pPr>
                      <a:endParaRPr lang="en-US" altLang="en-US" sz="1000" dirty="0"/>
                    </a:p>
                    <a:p>
                      <a:pPr algn="l" rtl="0" eaLnBrk="0">
                        <a:lnSpc>
                          <a:spcPct val="96000"/>
                        </a:lnSpc>
                        <a:spcBef>
                          <a:spcPts val="5"/>
                        </a:spcBef>
                      </a:pPr>
                      <a:r>
                        <a:rPr sz="2000" kern="0" spc="-30" dirty="0">
                          <a:solidFill>
                            <a:srgbClr val="000000">
                              <a:alpha val="100000"/>
                            </a:srgbClr>
                          </a:solidFill>
                          <a:latin typeface="宋体"/>
                          <a:ea typeface="宋体"/>
                          <a:cs typeface="宋体"/>
                        </a:rPr>
                        <a:t>智慧楼宇</a:t>
                      </a:r>
                      <a:endParaRPr lang="en-US" altLang="en-US" sz="2000" dirty="0"/>
                    </a:p>
                  </a:txBody>
                  <a:tcPr marL="0" marR="0" marT="0" marB="0" vert="horz">
                    <a:lnL>
                      <a:noFill/>
                    </a:lnL>
                    <a:lnR>
                      <a:noFill/>
                    </a:lnR>
                    <a:lnT>
                      <a:noFill/>
                    </a:lnT>
                    <a:lnB>
                      <a:noFill/>
                    </a:lnB>
                  </a:tcPr>
                </a:tc>
                <a:tc>
                  <a:txBody>
                    <a:bodyPr/>
                    <a:lstStyle/>
                    <a:p>
                      <a:pPr algn="l" rtl="0" eaLnBrk="0">
                        <a:lnSpc>
                          <a:spcPct val="159000"/>
                        </a:lnSpc>
                      </a:pPr>
                      <a:endParaRPr lang="en-US" altLang="en-US" sz="1000" dirty="0"/>
                    </a:p>
                    <a:p>
                      <a:pPr algn="l" rtl="0" eaLnBrk="0">
                        <a:lnSpc>
                          <a:spcPct val="10000"/>
                        </a:lnSpc>
                      </a:pPr>
                      <a:endParaRPr lang="en-US" altLang="en-US" sz="100" dirty="0"/>
                    </a:p>
                    <a:p>
                      <a:pPr marL="474980" algn="l" rtl="0" eaLnBrk="0">
                        <a:lnSpc>
                          <a:spcPct val="96000"/>
                        </a:lnSpc>
                      </a:pPr>
                      <a:r>
                        <a:rPr sz="2000" kern="0" spc="-30" dirty="0">
                          <a:solidFill>
                            <a:srgbClr val="000000">
                              <a:alpha val="100000"/>
                            </a:srgbClr>
                          </a:solidFill>
                          <a:latin typeface="宋体"/>
                          <a:ea typeface="宋体"/>
                          <a:cs typeface="宋体"/>
                        </a:rPr>
                        <a:t>智慧交通</a:t>
                      </a:r>
                      <a:endParaRPr lang="en-US" altLang="en-US" sz="2000" dirty="0"/>
                    </a:p>
                  </a:txBody>
                  <a:tcPr marL="0" marR="0" marT="0" marB="0" vert="horz">
                    <a:lnL>
                      <a:noFill/>
                    </a:lnL>
                    <a:lnR>
                      <a:noFill/>
                    </a:lnR>
                    <a:lnT>
                      <a:noFill/>
                    </a:lnT>
                    <a:lnB>
                      <a:noFill/>
                    </a:lnB>
                  </a:tcPr>
                </a:tc>
                <a:tc>
                  <a:txBody>
                    <a:bodyPr/>
                    <a:lstStyle/>
                    <a:p>
                      <a:pPr algn="l" rtl="0" eaLnBrk="0">
                        <a:lnSpc>
                          <a:spcPct val="174000"/>
                        </a:lnSpc>
                      </a:pPr>
                      <a:endParaRPr lang="en-US" altLang="en-US" sz="1000" dirty="0"/>
                    </a:p>
                    <a:p>
                      <a:pPr algn="l" rtl="0" eaLnBrk="0">
                        <a:lnSpc>
                          <a:spcPct val="8000"/>
                        </a:lnSpc>
                      </a:pPr>
                      <a:endParaRPr lang="en-US" altLang="en-US" sz="100" dirty="0"/>
                    </a:p>
                    <a:p>
                      <a:pPr marL="245745" algn="l" rtl="0" eaLnBrk="0">
                        <a:lnSpc>
                          <a:spcPct val="96000"/>
                        </a:lnSpc>
                      </a:pPr>
                      <a:r>
                        <a:rPr sz="2000" kern="0" spc="-30" dirty="0">
                          <a:solidFill>
                            <a:srgbClr val="000000">
                              <a:alpha val="100000"/>
                            </a:srgbClr>
                          </a:solidFill>
                          <a:latin typeface="宋体"/>
                          <a:ea typeface="宋体"/>
                          <a:cs typeface="宋体"/>
                        </a:rPr>
                        <a:t>智能安防</a:t>
                      </a:r>
                      <a:endParaRPr lang="en-US" altLang="en-US" sz="2000" dirty="0"/>
                    </a:p>
                  </a:txBody>
                  <a:tcPr marL="0" marR="0" marT="0" marB="0" vert="horz">
                    <a:lnL>
                      <a:noFill/>
                    </a:lnL>
                    <a:lnR>
                      <a:noFill/>
                    </a:lnR>
                    <a:lnT>
                      <a:noFill/>
                    </a:lnT>
                    <a:lnB>
                      <a:noFill/>
                    </a:lnB>
                  </a:tcPr>
                </a:tc>
                <a:tc>
                  <a:txBody>
                    <a:bodyPr/>
                    <a:lstStyle/>
                    <a:p>
                      <a:pPr algn="l" rtl="0" eaLnBrk="0">
                        <a:lnSpc>
                          <a:spcPct val="175000"/>
                        </a:lnSpc>
                      </a:pPr>
                      <a:endParaRPr lang="en-US" altLang="en-US" sz="1000" dirty="0"/>
                    </a:p>
                    <a:p>
                      <a:pPr marL="58420" algn="l" rtl="0" eaLnBrk="0">
                        <a:lnSpc>
                          <a:spcPct val="96000"/>
                        </a:lnSpc>
                        <a:spcBef>
                          <a:spcPts val="5"/>
                        </a:spcBef>
                      </a:pPr>
                      <a:r>
                        <a:rPr sz="2000" kern="0" spc="-30" dirty="0">
                          <a:solidFill>
                            <a:srgbClr val="000000">
                              <a:alpha val="100000"/>
                            </a:srgbClr>
                          </a:solidFill>
                          <a:latin typeface="宋体"/>
                          <a:ea typeface="宋体"/>
                          <a:cs typeface="宋体"/>
                        </a:rPr>
                        <a:t>智能规划</a:t>
                      </a:r>
                      <a:endParaRPr lang="en-US" altLang="en-US" sz="2000" dirty="0"/>
                    </a:p>
                  </a:txBody>
                  <a:tcPr marL="0" marR="0" marT="0" marB="0" vert="horz">
                    <a:lnL>
                      <a:noFill/>
                    </a:lnL>
                    <a:lnR>
                      <a:noFill/>
                    </a:lnR>
                    <a:lnT>
                      <a:noFill/>
                    </a:lnT>
                    <a:lnB>
                      <a:noFill/>
                    </a:lnB>
                  </a:tcPr>
                </a:tc>
                <a:tc>
                  <a:txBody>
                    <a:bodyPr/>
                    <a:lstStyle/>
                    <a:p>
                      <a:pPr algn="l" rtl="0" eaLnBrk="0">
                        <a:lnSpc>
                          <a:spcPct val="175000"/>
                        </a:lnSpc>
                      </a:pPr>
                      <a:endParaRPr lang="en-US" altLang="en-US" sz="1000" dirty="0"/>
                    </a:p>
                    <a:p>
                      <a:pPr marL="254000" algn="l" rtl="0" eaLnBrk="0">
                        <a:lnSpc>
                          <a:spcPct val="96000"/>
                        </a:lnSpc>
                        <a:spcBef>
                          <a:spcPts val="5"/>
                        </a:spcBef>
                      </a:pPr>
                      <a:r>
                        <a:rPr sz="2000" kern="0" spc="-30" dirty="0">
                          <a:solidFill>
                            <a:srgbClr val="000000">
                              <a:alpha val="100000"/>
                            </a:srgbClr>
                          </a:solidFill>
                          <a:latin typeface="宋体"/>
                          <a:ea typeface="宋体"/>
                          <a:cs typeface="宋体"/>
                        </a:rPr>
                        <a:t>智慧金融</a:t>
                      </a:r>
                      <a:endParaRPr lang="en-US" altLang="en-US" sz="2000" dirty="0"/>
                    </a:p>
                  </a:txBody>
                  <a:tcPr marL="0" marR="0" marT="0" marB="0" vert="horz">
                    <a:lnL>
                      <a:noFill/>
                    </a:lnL>
                    <a:lnR>
                      <a:noFill/>
                    </a:lnR>
                    <a:lnT>
                      <a:noFill/>
                    </a:lnT>
                    <a:lnB>
                      <a:noFill/>
                    </a:lnB>
                  </a:tcPr>
                </a:tc>
                <a:tc>
                  <a:txBody>
                    <a:bodyPr/>
                    <a:lstStyle/>
                    <a:p>
                      <a:pPr algn="l" rtl="0" eaLnBrk="0">
                        <a:lnSpc>
                          <a:spcPct val="101000"/>
                        </a:lnSpc>
                      </a:pPr>
                      <a:endParaRPr lang="en-US" altLang="en-US" sz="600" dirty="0"/>
                    </a:p>
                    <a:p>
                      <a:pPr marL="525145" algn="l" rtl="0" eaLnBrk="0">
                        <a:lnSpc>
                          <a:spcPct val="98000"/>
                        </a:lnSpc>
                        <a:spcBef>
                          <a:spcPts val="5"/>
                        </a:spcBef>
                      </a:pPr>
                      <a:r>
                        <a:rPr sz="2700" kern="0" spc="50" dirty="0">
                          <a:solidFill>
                            <a:srgbClr val="000000">
                              <a:alpha val="100000"/>
                            </a:srgbClr>
                          </a:solidFill>
                          <a:latin typeface="宋体"/>
                          <a:ea typeface="宋体"/>
                          <a:cs typeface="宋体"/>
                        </a:rPr>
                        <a:t>智慧城市</a:t>
                      </a:r>
                      <a:endParaRPr lang="en-US" altLang="en-US" sz="2700" dirty="0"/>
                    </a:p>
                  </a:txBody>
                  <a:tcPr marL="0" marR="0" marT="0" marB="0" vert="horz">
                    <a:lnL>
                      <a:noFill/>
                    </a:lnL>
                    <a:lnR>
                      <a:noFill/>
                    </a:lnR>
                    <a:lnT>
                      <a:noFill/>
                    </a:lnT>
                    <a:lnB>
                      <a:noFill/>
                    </a:lnB>
                  </a:tcPr>
                </a:tc>
              </a:tr>
              <a:tr h="482600">
                <a:tc>
                  <a:txBody>
                    <a:bodyPr/>
                    <a:lstStyle/>
                    <a:p>
                      <a:pPr algn="l" rtl="0" eaLnBrk="0">
                        <a:lnSpc>
                          <a:spcPct val="101000"/>
                        </a:lnSpc>
                      </a:pPr>
                      <a:endParaRPr lang="en-US" altLang="en-US" sz="900" dirty="0"/>
                    </a:p>
                    <a:p>
                      <a:pPr algn="l" rtl="0" eaLnBrk="0">
                        <a:lnSpc>
                          <a:spcPct val="96000"/>
                        </a:lnSpc>
                        <a:spcBef>
                          <a:spcPts val="5"/>
                        </a:spcBef>
                      </a:pPr>
                      <a:r>
                        <a:rPr sz="2000" kern="0" spc="-30" dirty="0">
                          <a:solidFill>
                            <a:srgbClr val="000000">
                              <a:alpha val="100000"/>
                            </a:srgbClr>
                          </a:solidFill>
                          <a:latin typeface="宋体"/>
                          <a:ea typeface="宋体"/>
                          <a:cs typeface="宋体"/>
                        </a:rPr>
                        <a:t>智能家居</a:t>
                      </a:r>
                      <a:endParaRPr lang="en-US" altLang="en-US" sz="2000" dirty="0"/>
                    </a:p>
                  </a:txBody>
                  <a:tcPr marL="0" marR="0" marT="0" marB="0" vert="horz">
                    <a:lnL>
                      <a:noFill/>
                    </a:lnL>
                    <a:lnR>
                      <a:noFill/>
                    </a:lnR>
                    <a:lnT>
                      <a:noFill/>
                    </a:lnT>
                    <a:lnB>
                      <a:noFill/>
                    </a:lnB>
                  </a:tcPr>
                </a:tc>
                <a:tc>
                  <a:txBody>
                    <a:bodyPr/>
                    <a:lstStyle/>
                    <a:p>
                      <a:pPr algn="l" rtl="0" eaLnBrk="0">
                        <a:lnSpc>
                          <a:spcPct val="132000"/>
                        </a:lnSpc>
                      </a:pPr>
                      <a:endParaRPr lang="en-US" altLang="en-US" sz="1000" dirty="0"/>
                    </a:p>
                    <a:p>
                      <a:pPr marL="474980" algn="l" rtl="0" eaLnBrk="0">
                        <a:lnSpc>
                          <a:spcPct val="90000"/>
                        </a:lnSpc>
                        <a:spcBef>
                          <a:spcPts val="5"/>
                        </a:spcBef>
                      </a:pPr>
                      <a:r>
                        <a:rPr sz="2000" kern="0" spc="-30" dirty="0">
                          <a:solidFill>
                            <a:srgbClr val="000000">
                              <a:alpha val="100000"/>
                            </a:srgbClr>
                          </a:solidFill>
                          <a:latin typeface="宋体"/>
                          <a:ea typeface="宋体"/>
                          <a:cs typeface="宋体"/>
                        </a:rPr>
                        <a:t>智慧教育</a:t>
                      </a:r>
                      <a:endParaRPr lang="en-US" altLang="en-US" sz="2000" dirty="0"/>
                    </a:p>
                  </a:txBody>
                  <a:tcPr marL="0" marR="0" marT="0" marB="0" vert="horz">
                    <a:lnL>
                      <a:noFill/>
                    </a:lnL>
                    <a:lnR>
                      <a:noFill/>
                    </a:lnR>
                    <a:lnT>
                      <a:noFill/>
                    </a:lnT>
                    <a:lnB>
                      <a:noFill/>
                    </a:lnB>
                  </a:tcPr>
                </a:tc>
                <a:tc>
                  <a:txBody>
                    <a:bodyPr/>
                    <a:lstStyle/>
                    <a:p>
                      <a:pPr algn="l" rtl="0" eaLnBrk="0">
                        <a:lnSpc>
                          <a:spcPct val="107000"/>
                        </a:lnSpc>
                      </a:pPr>
                      <a:endParaRPr lang="en-US" altLang="en-US" sz="1000" dirty="0"/>
                    </a:p>
                    <a:p>
                      <a:pPr marL="265430" algn="l" rtl="0" eaLnBrk="0">
                        <a:lnSpc>
                          <a:spcPct val="96000"/>
                        </a:lnSpc>
                        <a:spcBef>
                          <a:spcPts val="5"/>
                        </a:spcBef>
                      </a:pPr>
                      <a:r>
                        <a:rPr sz="2000" kern="0" spc="-20" dirty="0">
                          <a:solidFill>
                            <a:srgbClr val="000000">
                              <a:alpha val="100000"/>
                            </a:srgbClr>
                          </a:solidFill>
                          <a:latin typeface="宋体"/>
                          <a:ea typeface="宋体"/>
                          <a:cs typeface="宋体"/>
                        </a:rPr>
                        <a:t>应急指挥</a:t>
                      </a:r>
                      <a:endParaRPr lang="en-US" altLang="en-US" sz="2000" dirty="0"/>
                    </a:p>
                  </a:txBody>
                  <a:tcPr marL="0" marR="0" marT="0" marB="0" vert="horz">
                    <a:lnL>
                      <a:noFill/>
                    </a:lnL>
                    <a:lnR>
                      <a:noFill/>
                    </a:lnR>
                    <a:lnT>
                      <a:noFill/>
                    </a:lnT>
                    <a:lnB>
                      <a:noFill/>
                    </a:lnB>
                  </a:tcPr>
                </a:tc>
                <a:tc>
                  <a:txBody>
                    <a:bodyPr/>
                    <a:lstStyle/>
                    <a:p>
                      <a:pPr algn="l" rtl="0" eaLnBrk="0">
                        <a:lnSpc>
                          <a:spcPct val="142000"/>
                        </a:lnSpc>
                      </a:pPr>
                      <a:endParaRPr lang="en-US" altLang="en-US" sz="1000" dirty="0"/>
                    </a:p>
                    <a:p>
                      <a:pPr marL="58420" algn="l" rtl="0" eaLnBrk="0">
                        <a:lnSpc>
                          <a:spcPct val="85000"/>
                        </a:lnSpc>
                        <a:spcBef>
                          <a:spcPts val="5"/>
                        </a:spcBef>
                      </a:pPr>
                      <a:r>
                        <a:rPr sz="2000" kern="0" spc="-30" dirty="0">
                          <a:solidFill>
                            <a:srgbClr val="000000">
                              <a:alpha val="100000"/>
                            </a:srgbClr>
                          </a:solidFill>
                          <a:latin typeface="宋体"/>
                          <a:ea typeface="宋体"/>
                          <a:cs typeface="宋体"/>
                        </a:rPr>
                        <a:t>智慧物流</a:t>
                      </a:r>
                      <a:endParaRPr lang="en-US" altLang="en-US" sz="2000" dirty="0"/>
                    </a:p>
                  </a:txBody>
                  <a:tcPr marL="0" marR="0" marT="0" marB="0" vert="horz">
                    <a:lnL>
                      <a:noFill/>
                    </a:lnL>
                    <a:lnR>
                      <a:noFill/>
                    </a:lnR>
                    <a:lnT>
                      <a:noFill/>
                    </a:lnT>
                    <a:lnB>
                      <a:noFill/>
                    </a:lnB>
                  </a:tcPr>
                </a:tc>
                <a:tc>
                  <a:txBody>
                    <a:bodyPr/>
                    <a:lstStyle/>
                    <a:p>
                      <a:pPr algn="l" rtl="0" eaLnBrk="0">
                        <a:lnSpc>
                          <a:spcPct val="142000"/>
                        </a:lnSpc>
                      </a:pPr>
                      <a:endParaRPr lang="en-US" altLang="en-US" sz="1000" dirty="0"/>
                    </a:p>
                    <a:p>
                      <a:pPr marL="254000" algn="l" rtl="0" eaLnBrk="0">
                        <a:lnSpc>
                          <a:spcPct val="85000"/>
                        </a:lnSpc>
                        <a:spcBef>
                          <a:spcPts val="5"/>
                        </a:spcBef>
                      </a:pPr>
                      <a:r>
                        <a:rPr sz="2000" kern="0" spc="-30" dirty="0">
                          <a:solidFill>
                            <a:srgbClr val="000000">
                              <a:alpha val="100000"/>
                            </a:srgbClr>
                          </a:solidFill>
                          <a:latin typeface="宋体"/>
                          <a:ea typeface="宋体"/>
                          <a:cs typeface="宋体"/>
                        </a:rPr>
                        <a:t>智慧能源</a:t>
                      </a:r>
                      <a:endParaRPr lang="en-US" altLang="en-US" sz="2000" dirty="0"/>
                    </a:p>
                  </a:txBody>
                  <a:tcPr marL="0" marR="0" marT="0" marB="0" vert="horz">
                    <a:lnL>
                      <a:noFill/>
                    </a:lnL>
                    <a:lnR>
                      <a:noFill/>
                    </a:lnR>
                    <a:lnT>
                      <a:noFill/>
                    </a:lnT>
                    <a:lnB>
                      <a:noFill/>
                    </a:lnB>
                  </a:tcPr>
                </a:tc>
                <a:tc>
                  <a:txBody>
                    <a:bodyPr/>
                    <a:lstStyle/>
                    <a:p>
                      <a:pPr algn="l" rtl="0" eaLnBrk="0">
                        <a:lnSpc>
                          <a:spcPct val="103000"/>
                        </a:lnSpc>
                      </a:pPr>
                      <a:endParaRPr lang="en-US" altLang="en-US" sz="800" dirty="0"/>
                    </a:p>
                    <a:p>
                      <a:pPr algn="l" rtl="0" eaLnBrk="0">
                        <a:lnSpc>
                          <a:spcPct val="6000"/>
                        </a:lnSpc>
                      </a:pPr>
                      <a:endParaRPr lang="en-US" altLang="en-US" sz="100" dirty="0"/>
                    </a:p>
                    <a:p>
                      <a:pPr algn="r" rtl="0" eaLnBrk="0">
                        <a:lnSpc>
                          <a:spcPct val="85000"/>
                        </a:lnSpc>
                      </a:pPr>
                      <a:r>
                        <a:rPr sz="2700" kern="0" spc="60" dirty="0">
                          <a:solidFill>
                            <a:srgbClr val="000000">
                              <a:alpha val="100000"/>
                            </a:srgbClr>
                          </a:solidFill>
                          <a:latin typeface="宋体"/>
                          <a:ea typeface="宋体"/>
                          <a:cs typeface="宋体"/>
                        </a:rPr>
                        <a:t>数字城市</a:t>
                      </a:r>
                      <a:endParaRPr lang="en-US" altLang="en-US" sz="2700" dirty="0"/>
                    </a:p>
                  </a:txBody>
                  <a:tcPr marL="0" marR="0" marT="0" marB="0" vert="horz">
                    <a:lnL>
                      <a:noFill/>
                    </a:lnL>
                    <a:lnR>
                      <a:noFill/>
                    </a:lnR>
                    <a:lnT>
                      <a:noFill/>
                    </a:lnT>
                    <a:lnB>
                      <a:noFill/>
                    </a:lnB>
                  </a:tcPr>
                </a:tc>
              </a:tr>
            </a:tbl>
          </a:graphicData>
        </a:graphic>
      </p:graphicFrame>
      <p:sp>
        <p:nvSpPr>
          <p:cNvPr id="934" name="textbox 934"/>
          <p:cNvSpPr/>
          <p:nvPr/>
        </p:nvSpPr>
        <p:spPr>
          <a:xfrm>
            <a:off x="5074894" y="311568"/>
            <a:ext cx="2194560" cy="607059"/>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3900" b="1" kern="0" spc="0" dirty="0">
                <a:solidFill>
                  <a:srgbClr val="FFFFFF">
                    <a:alpha val="100000"/>
                  </a:srgbClr>
                </a:solidFill>
                <a:latin typeface="Times New Roman" panose="02020603050405020304"/>
                <a:ea typeface="Times New Roman" panose="02020603050405020304"/>
                <a:cs typeface="Times New Roman" panose="02020603050405020304"/>
              </a:rPr>
              <a:t>CIM</a:t>
            </a:r>
            <a:r>
              <a:rPr sz="3900" b="1" kern="0" spc="190" dirty="0">
                <a:solidFill>
                  <a:srgbClr val="FFFFFF">
                    <a:alpha val="100000"/>
                  </a:srgbClr>
                </a:solidFill>
                <a:latin typeface="Times New Roman" panose="02020603050405020304"/>
                <a:ea typeface="Times New Roman" panose="02020603050405020304"/>
                <a:cs typeface="Times New Roman" panose="02020603050405020304"/>
              </a:rPr>
              <a:t> </a:t>
            </a:r>
            <a:r>
              <a:rPr sz="3900" b="1" kern="0" spc="20" dirty="0">
                <a:solidFill>
                  <a:srgbClr val="FFFFFF">
                    <a:alpha val="100000"/>
                  </a:srgbClr>
                </a:solidFill>
                <a:latin typeface="宋体"/>
                <a:ea typeface="宋体"/>
                <a:cs typeface="宋体"/>
              </a:rPr>
              <a:t>应用</a:t>
            </a:r>
            <a:endParaRPr lang="en-US" altLang="en-US" sz="3900" dirty="0"/>
          </a:p>
        </p:txBody>
      </p:sp>
      <p:sp>
        <p:nvSpPr>
          <p:cNvPr id="936" name="textbox 936"/>
          <p:cNvSpPr/>
          <p:nvPr/>
        </p:nvSpPr>
        <p:spPr>
          <a:xfrm>
            <a:off x="5605830" y="1443685"/>
            <a:ext cx="1379219" cy="546100"/>
          </a:xfrm>
          <a:prstGeom prst="rect">
            <a:avLst/>
          </a:prstGeom>
        </p:spPr>
        <p:txBody>
          <a:bodyPr vert="horz" wrap="square" lIns="0" tIns="0" rIns="0" bIns="0"/>
          <a:lstStyle/>
          <a:p>
            <a:pPr algn="l" rtl="0" eaLnBrk="0">
              <a:lnSpc>
                <a:spcPct val="66000"/>
              </a:lnSpc>
            </a:pPr>
            <a:endParaRPr lang="en-US" altLang="en-US" sz="100" dirty="0"/>
          </a:p>
          <a:p>
            <a:pPr marL="12700" algn="l" rtl="0" eaLnBrk="0">
              <a:lnSpc>
                <a:spcPct val="98000"/>
              </a:lnSpc>
            </a:pPr>
            <a:r>
              <a:rPr sz="3500" kern="0" spc="40" dirty="0">
                <a:solidFill>
                  <a:srgbClr val="FFFFFF">
                    <a:alpha val="100000"/>
                  </a:srgbClr>
                </a:solidFill>
                <a:latin typeface="宋体"/>
                <a:ea typeface="宋体"/>
                <a:cs typeface="宋体"/>
              </a:rPr>
              <a:t>城市级</a:t>
            </a:r>
            <a:endParaRPr lang="en-US" altLang="en-US" sz="3500" dirty="0"/>
          </a:p>
        </p:txBody>
      </p:sp>
      <p:sp>
        <p:nvSpPr>
          <p:cNvPr id="938" name="textbox 938"/>
          <p:cNvSpPr/>
          <p:nvPr/>
        </p:nvSpPr>
        <p:spPr>
          <a:xfrm>
            <a:off x="196215" y="6571639"/>
            <a:ext cx="387984" cy="2343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P93</a:t>
            </a:r>
            <a:endParaRPr lang="en-US" altLang="en-US" sz="17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0" name="picture 940"/>
          <p:cNvPicPr>
            <a:picLocks noChangeAspect="1"/>
          </p:cNvPicPr>
          <p:nvPr/>
        </p:nvPicPr>
        <p:blipFill>
          <a:blip r:embed="rId1"/>
          <a:stretch>
            <a:fillRect/>
          </a:stretch>
        </p:blipFill>
        <p:spPr>
          <a:xfrm rot="21600000">
            <a:off x="0" y="0"/>
            <a:ext cx="12192000" cy="6858000"/>
          </a:xfrm>
          <a:prstGeom prst="rect">
            <a:avLst/>
          </a:prstGeom>
        </p:spPr>
      </p:pic>
      <p:sp>
        <p:nvSpPr>
          <p:cNvPr id="942" name="textbox 942"/>
          <p:cNvSpPr/>
          <p:nvPr/>
        </p:nvSpPr>
        <p:spPr>
          <a:xfrm>
            <a:off x="4631842" y="1908200"/>
            <a:ext cx="2665729" cy="107441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7000"/>
              </a:lnSpc>
            </a:pPr>
            <a:r>
              <a:rPr sz="7100" b="1" kern="0" spc="-210" dirty="0">
                <a:solidFill>
                  <a:srgbClr val="FFFFFF">
                    <a:alpha val="100000"/>
                  </a:srgbClr>
                </a:solidFill>
                <a:latin typeface="宋体"/>
                <a:ea typeface="宋体"/>
                <a:cs typeface="宋体"/>
              </a:rPr>
              <a:t>园区级</a:t>
            </a:r>
            <a:endParaRPr lang="en-US" altLang="en-US" sz="7100" dirty="0"/>
          </a:p>
        </p:txBody>
      </p:sp>
      <p:sp>
        <p:nvSpPr>
          <p:cNvPr id="944" name="textbox 944"/>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P94</a:t>
            </a:r>
            <a:endParaRPr lang="en-US" alt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2" name="picture 592"/>
          <p:cNvPicPr>
            <a:picLocks noChangeAspect="1"/>
          </p:cNvPicPr>
          <p:nvPr/>
        </p:nvPicPr>
        <p:blipFill>
          <a:blip r:embed="rId1"/>
          <a:stretch>
            <a:fillRect/>
          </a:stretch>
        </p:blipFill>
        <p:spPr>
          <a:xfrm rot="21600000">
            <a:off x="0" y="0"/>
            <a:ext cx="12192000" cy="6858000"/>
          </a:xfrm>
          <a:prstGeom prst="rect">
            <a:avLst/>
          </a:prstGeom>
        </p:spPr>
      </p:pic>
      <p:sp>
        <p:nvSpPr>
          <p:cNvPr id="594" name="textbox 594"/>
          <p:cNvSpPr/>
          <p:nvPr/>
        </p:nvSpPr>
        <p:spPr>
          <a:xfrm>
            <a:off x="196215" y="5985840"/>
            <a:ext cx="10436225" cy="820419"/>
          </a:xfrm>
          <a:prstGeom prst="rect">
            <a:avLst/>
          </a:prstGeom>
        </p:spPr>
        <p:txBody>
          <a:bodyPr vert="horz" wrap="square" lIns="0" tIns="0" rIns="0" bIns="0"/>
          <a:lstStyle/>
          <a:p>
            <a:pPr algn="l" rtl="0" eaLnBrk="0">
              <a:lnSpc>
                <a:spcPct val="66000"/>
              </a:lnSpc>
            </a:pPr>
            <a:endParaRPr lang="en-US" altLang="en-US" sz="100" dirty="0"/>
          </a:p>
          <a:p>
            <a:pPr algn="r" rtl="0" eaLnBrk="0">
              <a:lnSpc>
                <a:spcPct val="98000"/>
              </a:lnSpc>
            </a:pPr>
            <a:r>
              <a:rPr sz="3500" b="1" kern="0" spc="80" dirty="0">
                <a:solidFill>
                  <a:srgbClr val="FFFFFF">
                    <a:alpha val="100000"/>
                  </a:srgbClr>
                </a:solidFill>
                <a:latin typeface="宋体"/>
                <a:ea typeface="宋体"/>
                <a:cs typeface="宋体"/>
              </a:rPr>
              <a:t>城市计算</a:t>
            </a:r>
            <a:r>
              <a:rPr sz="3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3500" b="1" kern="0" spc="80" dirty="0">
                <a:solidFill>
                  <a:srgbClr val="FFFFFF">
                    <a:alpha val="100000"/>
                  </a:srgbClr>
                </a:solidFill>
                <a:latin typeface="宋体"/>
                <a:ea typeface="宋体"/>
                <a:cs typeface="宋体"/>
              </a:rPr>
              <a:t>城市用电量时空专题</a:t>
            </a:r>
            <a:r>
              <a:rPr sz="3500" kern="0" spc="-630" dirty="0">
                <a:solidFill>
                  <a:srgbClr val="FFFFFF">
                    <a:alpha val="100000"/>
                  </a:srgbClr>
                </a:solidFill>
                <a:latin typeface="宋体"/>
                <a:ea typeface="宋体"/>
                <a:cs typeface="宋体"/>
              </a:rPr>
              <a:t> </a:t>
            </a:r>
            <a:r>
              <a:rPr sz="3500" b="1" kern="0" spc="80" dirty="0">
                <a:solidFill>
                  <a:srgbClr val="FFFF00">
                    <a:alpha val="100000"/>
                  </a:srgbClr>
                </a:solidFill>
                <a:latin typeface="宋体"/>
                <a:ea typeface="宋体"/>
                <a:cs typeface="宋体"/>
              </a:rPr>
              <a:t>运行统计</a:t>
            </a:r>
            <a:endParaRPr lang="en-US" altLang="en-US" sz="3500" dirty="0"/>
          </a:p>
          <a:p>
            <a:pPr marL="12700" algn="l" rtl="0" eaLnBrk="0">
              <a:lnSpc>
                <a:spcPct val="81000"/>
              </a:lnSpc>
              <a:spcBef>
                <a:spcPts val="510"/>
              </a:spcBef>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P59</a:t>
            </a:r>
            <a:endParaRPr lang="en-US" altLang="en-US" sz="17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6" name="picture 946"/>
          <p:cNvPicPr>
            <a:picLocks noChangeAspect="1"/>
          </p:cNvPicPr>
          <p:nvPr/>
        </p:nvPicPr>
        <p:blipFill>
          <a:blip r:embed="rId1"/>
          <a:stretch>
            <a:fillRect/>
          </a:stretch>
        </p:blipFill>
        <p:spPr>
          <a:xfrm rot="21600000">
            <a:off x="0" y="0"/>
            <a:ext cx="12192000" cy="6858000"/>
          </a:xfrm>
          <a:prstGeom prst="rect">
            <a:avLst/>
          </a:prstGeom>
        </p:spPr>
      </p:pic>
      <p:sp>
        <p:nvSpPr>
          <p:cNvPr id="948" name="textbox 948"/>
          <p:cNvSpPr/>
          <p:nvPr/>
        </p:nvSpPr>
        <p:spPr>
          <a:xfrm>
            <a:off x="1670789" y="3467721"/>
            <a:ext cx="8869680" cy="2921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100"/>
              </a:lnSpc>
            </a:pPr>
            <a:r>
              <a:rPr sz="2400" kern="0" spc="30" baseline="16000" dirty="0">
                <a:solidFill>
                  <a:srgbClr val="FFFFFF">
                    <a:alpha val="100000"/>
                  </a:srgbClr>
                </a:solidFill>
                <a:latin typeface="宋体"/>
                <a:ea typeface="宋体"/>
                <a:cs typeface="宋体"/>
              </a:rPr>
              <a:t>楼况概览</a:t>
            </a:r>
            <a:r>
              <a:rPr sz="1500" kern="0" spc="30" dirty="0">
                <a:solidFill>
                  <a:srgbClr val="FFFFFF">
                    <a:alpha val="100000"/>
                  </a:srgbClr>
                </a:solidFill>
                <a:latin typeface="宋体"/>
                <a:ea typeface="宋体"/>
                <a:cs typeface="宋体"/>
              </a:rPr>
              <a:t>                              </a:t>
            </a:r>
            <a:r>
              <a:rPr sz="2400" kern="0" spc="30" baseline="-4000" dirty="0">
                <a:solidFill>
                  <a:srgbClr val="FFFFFF">
                    <a:alpha val="100000"/>
                  </a:srgbClr>
                </a:solidFill>
                <a:latin typeface="宋体"/>
                <a:ea typeface="宋体"/>
                <a:cs typeface="宋体"/>
              </a:rPr>
              <a:t>重点区域展示</a:t>
            </a:r>
            <a:r>
              <a:rPr sz="1500" kern="0" spc="30" dirty="0">
                <a:solidFill>
                  <a:srgbClr val="FFFFFF">
                    <a:alpha val="100000"/>
                  </a:srgbClr>
                </a:solidFill>
                <a:latin typeface="宋体"/>
                <a:ea typeface="宋体"/>
                <a:cs typeface="宋体"/>
              </a:rPr>
              <a:t>                               </a:t>
            </a:r>
            <a:r>
              <a:rPr sz="1500" kern="0" spc="30" dirty="0">
                <a:solidFill>
                  <a:srgbClr val="FFFFFF">
                    <a:alpha val="100000"/>
                  </a:srgbClr>
                </a:solidFill>
                <a:latin typeface="宋体"/>
                <a:ea typeface="宋体"/>
                <a:cs typeface="宋体"/>
              </a:rPr>
              <a:t>楼控管理</a:t>
            </a:r>
            <a:endParaRPr lang="en-US" altLang="en-US" sz="1500" dirty="0"/>
          </a:p>
        </p:txBody>
      </p:sp>
      <p:sp>
        <p:nvSpPr>
          <p:cNvPr id="950" name="textbox 950"/>
          <p:cNvSpPr/>
          <p:nvPr/>
        </p:nvSpPr>
        <p:spPr>
          <a:xfrm>
            <a:off x="5099263" y="237273"/>
            <a:ext cx="2032635"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20" dirty="0">
                <a:solidFill>
                  <a:srgbClr val="FFFFFF">
                    <a:alpha val="100000"/>
                  </a:srgbClr>
                </a:solidFill>
                <a:latin typeface="宋体"/>
                <a:ea typeface="宋体"/>
                <a:cs typeface="宋体"/>
              </a:rPr>
              <a:t>智能楼宇</a:t>
            </a:r>
            <a:endParaRPr lang="en-US" altLang="en-US" sz="3900" dirty="0"/>
          </a:p>
        </p:txBody>
      </p:sp>
      <p:sp>
        <p:nvSpPr>
          <p:cNvPr id="952" name="textbox 952"/>
          <p:cNvSpPr/>
          <p:nvPr/>
        </p:nvSpPr>
        <p:spPr>
          <a:xfrm>
            <a:off x="9709889" y="6464921"/>
            <a:ext cx="830580" cy="25527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500" kern="0" spc="80" dirty="0">
                <a:solidFill>
                  <a:srgbClr val="FFFFFF">
                    <a:alpha val="100000"/>
                  </a:srgbClr>
                </a:solidFill>
                <a:latin typeface="宋体"/>
                <a:ea typeface="宋体"/>
                <a:cs typeface="宋体"/>
              </a:rPr>
              <a:t>视频管理</a:t>
            </a:r>
            <a:endParaRPr lang="en-US" altLang="en-US" sz="1500" dirty="0"/>
          </a:p>
        </p:txBody>
      </p:sp>
      <p:sp>
        <p:nvSpPr>
          <p:cNvPr id="954" name="textbox 954"/>
          <p:cNvSpPr/>
          <p:nvPr/>
        </p:nvSpPr>
        <p:spPr>
          <a:xfrm>
            <a:off x="1674840" y="6490321"/>
            <a:ext cx="826769" cy="25527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500" kern="0" spc="70" dirty="0">
                <a:solidFill>
                  <a:srgbClr val="FFFFFF">
                    <a:alpha val="100000"/>
                  </a:srgbClr>
                </a:solidFill>
                <a:latin typeface="宋体"/>
                <a:ea typeface="宋体"/>
                <a:cs typeface="宋体"/>
              </a:rPr>
              <a:t>弱电管理</a:t>
            </a:r>
            <a:endParaRPr lang="en-US" altLang="en-US" sz="1500" dirty="0"/>
          </a:p>
        </p:txBody>
      </p:sp>
      <p:sp>
        <p:nvSpPr>
          <p:cNvPr id="956" name="textbox 956"/>
          <p:cNvSpPr/>
          <p:nvPr/>
        </p:nvSpPr>
        <p:spPr>
          <a:xfrm>
            <a:off x="5714251" y="6490321"/>
            <a:ext cx="826135" cy="2559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815"/>
              </a:lnSpc>
            </a:pPr>
            <a:r>
              <a:rPr sz="1500" kern="0" spc="70" dirty="0">
                <a:solidFill>
                  <a:srgbClr val="FFFFFF">
                    <a:alpha val="100000"/>
                  </a:srgbClr>
                </a:solidFill>
                <a:latin typeface="宋体"/>
                <a:ea typeface="宋体"/>
                <a:cs typeface="宋体"/>
              </a:rPr>
              <a:t>消防预警</a:t>
            </a:r>
            <a:endParaRPr lang="en-US" altLang="en-US" sz="1500" dirty="0"/>
          </a:p>
        </p:txBody>
      </p:sp>
      <p:sp>
        <p:nvSpPr>
          <p:cNvPr id="958" name="textbox 958"/>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P95</a:t>
            </a:r>
            <a:endParaRPr lang="en-US" altLang="en-US" sz="17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0" name="picture 960"/>
          <p:cNvPicPr>
            <a:picLocks noChangeAspect="1"/>
          </p:cNvPicPr>
          <p:nvPr/>
        </p:nvPicPr>
        <p:blipFill>
          <a:blip r:embed="rId1"/>
          <a:stretch>
            <a:fillRect/>
          </a:stretch>
        </p:blipFill>
        <p:spPr>
          <a:xfrm rot="21600000">
            <a:off x="0" y="0"/>
            <a:ext cx="12192000" cy="6858000"/>
          </a:xfrm>
          <a:prstGeom prst="rect">
            <a:avLst/>
          </a:prstGeom>
        </p:spPr>
      </p:pic>
      <p:sp>
        <p:nvSpPr>
          <p:cNvPr id="962" name="textbox 962"/>
          <p:cNvSpPr/>
          <p:nvPr/>
        </p:nvSpPr>
        <p:spPr>
          <a:xfrm>
            <a:off x="1786710" y="3543921"/>
            <a:ext cx="8512809" cy="2794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000"/>
              </a:lnSpc>
            </a:pPr>
            <a:r>
              <a:rPr sz="1500" kern="0" spc="30" dirty="0">
                <a:solidFill>
                  <a:srgbClr val="FFFFFF">
                    <a:alpha val="100000"/>
                  </a:srgbClr>
                </a:solidFill>
                <a:latin typeface="宋体"/>
                <a:ea typeface="宋体"/>
                <a:cs typeface="宋体"/>
              </a:rPr>
              <a:t>停车场管理                              </a:t>
            </a:r>
            <a:r>
              <a:rPr sz="2400" kern="0" spc="20" baseline="8000" dirty="0">
                <a:solidFill>
                  <a:srgbClr val="FFFFFF">
                    <a:alpha val="100000"/>
                  </a:srgbClr>
                </a:solidFill>
                <a:latin typeface="宋体"/>
                <a:ea typeface="宋体"/>
                <a:cs typeface="宋体"/>
              </a:rPr>
              <a:t>电梯管理</a:t>
            </a:r>
            <a:r>
              <a:rPr sz="1500" kern="0" spc="20" dirty="0">
                <a:solidFill>
                  <a:srgbClr val="FFFFFF">
                    <a:alpha val="100000"/>
                  </a:srgbClr>
                </a:solidFill>
                <a:latin typeface="宋体"/>
                <a:ea typeface="宋体"/>
                <a:cs typeface="宋体"/>
              </a:rPr>
              <a:t>                              </a:t>
            </a:r>
            <a:r>
              <a:rPr sz="2400" kern="0" spc="20" baseline="-7000" dirty="0">
                <a:solidFill>
                  <a:srgbClr val="FFFFFF">
                    <a:alpha val="100000"/>
                  </a:srgbClr>
                </a:solidFill>
                <a:latin typeface="宋体"/>
                <a:ea typeface="宋体"/>
                <a:cs typeface="宋体"/>
              </a:rPr>
              <a:t>访客管理</a:t>
            </a:r>
            <a:endParaRPr lang="en-US" altLang="en-US" sz="2400" baseline="-7000" dirty="0"/>
          </a:p>
        </p:txBody>
      </p:sp>
      <p:sp>
        <p:nvSpPr>
          <p:cNvPr id="964" name="textbox 964"/>
          <p:cNvSpPr/>
          <p:nvPr/>
        </p:nvSpPr>
        <p:spPr>
          <a:xfrm>
            <a:off x="5099263" y="237273"/>
            <a:ext cx="2032635"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20" dirty="0">
                <a:solidFill>
                  <a:srgbClr val="FFFFFF">
                    <a:alpha val="100000"/>
                  </a:srgbClr>
                </a:solidFill>
                <a:latin typeface="宋体"/>
                <a:ea typeface="宋体"/>
                <a:cs typeface="宋体"/>
              </a:rPr>
              <a:t>智能楼宇</a:t>
            </a:r>
            <a:endParaRPr lang="en-US" altLang="en-US" sz="3900" dirty="0"/>
          </a:p>
        </p:txBody>
      </p:sp>
      <p:sp>
        <p:nvSpPr>
          <p:cNvPr id="966" name="textbox 966"/>
          <p:cNvSpPr/>
          <p:nvPr/>
        </p:nvSpPr>
        <p:spPr>
          <a:xfrm>
            <a:off x="1900200" y="6299821"/>
            <a:ext cx="829944" cy="25527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500" kern="0" spc="80" dirty="0">
                <a:solidFill>
                  <a:srgbClr val="FFFFFF">
                    <a:alpha val="100000"/>
                  </a:srgbClr>
                </a:solidFill>
                <a:latin typeface="宋体"/>
                <a:ea typeface="宋体"/>
                <a:cs typeface="宋体"/>
              </a:rPr>
              <a:t>物业管理</a:t>
            </a:r>
            <a:endParaRPr lang="en-US" altLang="en-US" sz="1500" dirty="0"/>
          </a:p>
        </p:txBody>
      </p:sp>
      <p:sp>
        <p:nvSpPr>
          <p:cNvPr id="968" name="textbox 968"/>
          <p:cNvSpPr/>
          <p:nvPr/>
        </p:nvSpPr>
        <p:spPr>
          <a:xfrm>
            <a:off x="9511551" y="6299821"/>
            <a:ext cx="826135" cy="25527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500" kern="0" spc="70" dirty="0">
                <a:solidFill>
                  <a:srgbClr val="FFFFFF">
                    <a:alpha val="100000"/>
                  </a:srgbClr>
                </a:solidFill>
                <a:latin typeface="宋体"/>
                <a:ea typeface="宋体"/>
                <a:cs typeface="宋体"/>
              </a:rPr>
              <a:t>商业管理</a:t>
            </a:r>
            <a:endParaRPr lang="en-US" altLang="en-US" sz="1500" dirty="0"/>
          </a:p>
        </p:txBody>
      </p:sp>
      <p:sp>
        <p:nvSpPr>
          <p:cNvPr id="970" name="textbox 970"/>
          <p:cNvSpPr/>
          <p:nvPr/>
        </p:nvSpPr>
        <p:spPr>
          <a:xfrm>
            <a:off x="5706210" y="6210921"/>
            <a:ext cx="821055" cy="25527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500" kern="0" spc="60" dirty="0">
                <a:solidFill>
                  <a:srgbClr val="FFFFFF">
                    <a:alpha val="100000"/>
                  </a:srgbClr>
                </a:solidFill>
                <a:latin typeface="宋体"/>
                <a:ea typeface="宋体"/>
                <a:cs typeface="宋体"/>
              </a:rPr>
              <a:t>资产台账</a:t>
            </a:r>
            <a:endParaRPr lang="en-US" altLang="en-US" sz="1500" dirty="0"/>
          </a:p>
        </p:txBody>
      </p:sp>
      <p:sp>
        <p:nvSpPr>
          <p:cNvPr id="972" name="textbox 972"/>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P96</a:t>
            </a:r>
            <a:endParaRPr lang="en-US" altLang="en-US" sz="17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 name="picture 974"/>
          <p:cNvPicPr>
            <a:picLocks noChangeAspect="1"/>
          </p:cNvPicPr>
          <p:nvPr/>
        </p:nvPicPr>
        <p:blipFill>
          <a:blip r:embed="rId1"/>
          <a:stretch>
            <a:fillRect/>
          </a:stretch>
        </p:blipFill>
        <p:spPr>
          <a:xfrm rot="21600000">
            <a:off x="0" y="0"/>
            <a:ext cx="12192000" cy="6858000"/>
          </a:xfrm>
          <a:prstGeom prst="rect">
            <a:avLst/>
          </a:prstGeom>
        </p:spPr>
      </p:pic>
      <p:sp>
        <p:nvSpPr>
          <p:cNvPr id="976" name="textbox 976"/>
          <p:cNvSpPr/>
          <p:nvPr/>
        </p:nvSpPr>
        <p:spPr>
          <a:xfrm>
            <a:off x="1161264" y="3496622"/>
            <a:ext cx="9869805" cy="35623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600"/>
              </a:lnSpc>
            </a:pPr>
            <a:r>
              <a:rPr sz="2000" kern="0" spc="0" dirty="0">
                <a:solidFill>
                  <a:srgbClr val="FFFFFF">
                    <a:alpha val="100000"/>
                  </a:srgbClr>
                </a:solidFill>
                <a:latin typeface="宋体"/>
                <a:ea typeface="宋体"/>
                <a:cs typeface="宋体"/>
              </a:rPr>
              <a:t>园区能耗监控</a:t>
            </a:r>
            <a:r>
              <a:rPr sz="2000" kern="0" spc="-530" dirty="0">
                <a:solidFill>
                  <a:srgbClr val="FFFFFF">
                    <a:alpha val="100000"/>
                  </a:srgbClr>
                </a:solidFill>
                <a:latin typeface="宋体"/>
                <a:ea typeface="宋体"/>
                <a:cs typeface="宋体"/>
              </a:rPr>
              <a:t> </a:t>
            </a:r>
            <a:r>
              <a:rPr sz="2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kern="0" spc="0" dirty="0">
                <a:solidFill>
                  <a:srgbClr val="FFFFFF">
                    <a:alpha val="100000"/>
                  </a:srgbClr>
                </a:solidFill>
                <a:latin typeface="宋体"/>
                <a:ea typeface="宋体"/>
                <a:cs typeface="宋体"/>
              </a:rPr>
              <a:t>优化</a:t>
            </a:r>
            <a:r>
              <a:rPr sz="2000" kern="0" spc="60" dirty="0">
                <a:solidFill>
                  <a:srgbClr val="FFFFFF">
                    <a:alpha val="100000"/>
                  </a:srgbClr>
                </a:solidFill>
                <a:latin typeface="宋体"/>
                <a:ea typeface="宋体"/>
                <a:cs typeface="宋体"/>
              </a:rPr>
              <a:t>              </a:t>
            </a:r>
            <a:r>
              <a:rPr sz="2000" kern="0" spc="0" dirty="0">
                <a:solidFill>
                  <a:srgbClr val="FFFFFF">
                    <a:alpha val="100000"/>
                  </a:srgbClr>
                </a:solidFill>
                <a:latin typeface="宋体"/>
                <a:ea typeface="宋体"/>
                <a:cs typeface="宋体"/>
              </a:rPr>
              <a:t>环境管理</a:t>
            </a:r>
            <a:r>
              <a:rPr sz="2000" kern="0" spc="-10" dirty="0">
                <a:solidFill>
                  <a:srgbClr val="FFFFFF">
                    <a:alpha val="100000"/>
                  </a:srgbClr>
                </a:solidFill>
                <a:latin typeface="宋体"/>
                <a:ea typeface="宋体"/>
                <a:cs typeface="宋体"/>
              </a:rPr>
              <a:t>与优化             室内能耗</a:t>
            </a:r>
            <a:r>
              <a:rPr sz="2000" kern="0" spc="-450" dirty="0">
                <a:solidFill>
                  <a:srgbClr val="FFFFFF">
                    <a:alpha val="100000"/>
                  </a:srgbClr>
                </a:solidFill>
                <a:latin typeface="宋体"/>
                <a:ea typeface="宋体"/>
                <a:cs typeface="宋体"/>
              </a:rPr>
              <a:t> </a:t>
            </a:r>
            <a:r>
              <a:rPr sz="20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kern="0" spc="-10" dirty="0">
                <a:solidFill>
                  <a:srgbClr val="FFFFFF">
                    <a:alpha val="100000"/>
                  </a:srgbClr>
                </a:solidFill>
                <a:latin typeface="宋体"/>
                <a:ea typeface="宋体"/>
                <a:cs typeface="宋体"/>
              </a:rPr>
              <a:t>环境监控</a:t>
            </a:r>
            <a:endParaRPr lang="en-US" altLang="en-US" sz="2000" dirty="0"/>
          </a:p>
        </p:txBody>
      </p:sp>
      <p:sp>
        <p:nvSpPr>
          <p:cNvPr id="978" name="textbox 978"/>
          <p:cNvSpPr/>
          <p:nvPr/>
        </p:nvSpPr>
        <p:spPr>
          <a:xfrm>
            <a:off x="5099263" y="237273"/>
            <a:ext cx="2032635" cy="607059"/>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3900" b="1" kern="0" spc="20" dirty="0">
                <a:solidFill>
                  <a:srgbClr val="FFFFFF">
                    <a:alpha val="100000"/>
                  </a:srgbClr>
                </a:solidFill>
                <a:latin typeface="宋体"/>
                <a:ea typeface="宋体"/>
                <a:cs typeface="宋体"/>
              </a:rPr>
              <a:t>智慧园区</a:t>
            </a:r>
            <a:endParaRPr lang="en-US" altLang="en-US" sz="3900" dirty="0"/>
          </a:p>
        </p:txBody>
      </p:sp>
      <p:sp>
        <p:nvSpPr>
          <p:cNvPr id="980" name="textbox 980"/>
          <p:cNvSpPr/>
          <p:nvPr/>
        </p:nvSpPr>
        <p:spPr>
          <a:xfrm>
            <a:off x="6573627" y="1689038"/>
            <a:ext cx="1099185" cy="967105"/>
          </a:xfrm>
          <a:prstGeom prst="rect">
            <a:avLst/>
          </a:prstGeom>
        </p:spPr>
        <p:txBody>
          <a:bodyPr vert="horz" wrap="square" lIns="0" tIns="0" rIns="0" bIns="0"/>
          <a:lstStyle/>
          <a:p>
            <a:pPr algn="l" rtl="0" eaLnBrk="0">
              <a:lnSpc>
                <a:spcPct val="84000"/>
              </a:lnSpc>
            </a:pPr>
            <a:endParaRPr lang="en-US" altLang="en-US" sz="100" dirty="0"/>
          </a:p>
          <a:p>
            <a:pPr marL="13970" algn="l" rtl="0" eaLnBrk="0">
              <a:lnSpc>
                <a:spcPct val="96000"/>
              </a:lnSpc>
            </a:pPr>
            <a:r>
              <a:rPr sz="1400" b="1" kern="0" spc="-10" dirty="0">
                <a:solidFill>
                  <a:srgbClr val="FFFFFF">
                    <a:alpha val="100000"/>
                  </a:srgbClr>
                </a:solidFill>
                <a:latin typeface="宋体"/>
                <a:ea typeface="宋体"/>
                <a:cs typeface="宋体"/>
              </a:rPr>
              <a:t>建筑能效优化</a:t>
            </a:r>
            <a:endParaRPr lang="en-US" altLang="en-US" sz="1400" dirty="0"/>
          </a:p>
          <a:p>
            <a:pPr marL="14605" algn="l" rtl="0" eaLnBrk="0">
              <a:lnSpc>
                <a:spcPct val="96000"/>
              </a:lnSpc>
              <a:spcBef>
                <a:spcPts val="1285"/>
              </a:spcBef>
            </a:pPr>
            <a:r>
              <a:rPr sz="1400" b="1" kern="0" spc="-10" dirty="0">
                <a:solidFill>
                  <a:srgbClr val="FFFFFF">
                    <a:alpha val="100000"/>
                  </a:srgbClr>
                </a:solidFill>
                <a:latin typeface="宋体"/>
                <a:ea typeface="宋体"/>
                <a:cs typeface="宋体"/>
              </a:rPr>
              <a:t>设施设备优化</a:t>
            </a:r>
            <a:endParaRPr lang="en-US" altLang="en-US" sz="1400" dirty="0"/>
          </a:p>
          <a:p>
            <a:pPr algn="l" rtl="0" eaLnBrk="0">
              <a:lnSpc>
                <a:spcPct val="107000"/>
              </a:lnSpc>
            </a:pPr>
            <a:endParaRPr lang="en-US" altLang="en-US" sz="1000" dirty="0"/>
          </a:p>
          <a:p>
            <a:pPr marL="12700" algn="l" rtl="0" eaLnBrk="0">
              <a:lnSpc>
                <a:spcPct val="96000"/>
              </a:lnSpc>
              <a:spcBef>
                <a:spcPts val="5"/>
              </a:spcBef>
            </a:pPr>
            <a:r>
              <a:rPr sz="1400" b="1" kern="0" spc="-10" dirty="0">
                <a:solidFill>
                  <a:srgbClr val="FFFFFF">
                    <a:alpha val="100000"/>
                  </a:srgbClr>
                </a:solidFill>
                <a:latin typeface="宋体"/>
                <a:ea typeface="宋体"/>
                <a:cs typeface="宋体"/>
              </a:rPr>
              <a:t>协调优化控制</a:t>
            </a:r>
            <a:endParaRPr lang="en-US" altLang="en-US" sz="1400" dirty="0"/>
          </a:p>
        </p:txBody>
      </p:sp>
      <p:sp>
        <p:nvSpPr>
          <p:cNvPr id="982" name="textbox 982"/>
          <p:cNvSpPr/>
          <p:nvPr/>
        </p:nvSpPr>
        <p:spPr>
          <a:xfrm>
            <a:off x="1548021" y="1711286"/>
            <a:ext cx="1097914" cy="944880"/>
          </a:xfrm>
          <a:prstGeom prst="rect">
            <a:avLst/>
          </a:prstGeom>
        </p:spPr>
        <p:txBody>
          <a:bodyPr vert="horz" wrap="square" lIns="0" tIns="0" rIns="0" bIns="0"/>
          <a:lstStyle/>
          <a:p>
            <a:pPr algn="l" rtl="0" eaLnBrk="0">
              <a:lnSpc>
                <a:spcPct val="78000"/>
              </a:lnSpc>
            </a:pPr>
            <a:endParaRPr lang="en-US" altLang="en-US" sz="100" dirty="0"/>
          </a:p>
          <a:p>
            <a:pPr marL="283210" algn="l" rtl="0" eaLnBrk="0">
              <a:lnSpc>
                <a:spcPct val="85000"/>
              </a:lnSpc>
            </a:pPr>
            <a:r>
              <a:rPr sz="14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BIM</a:t>
            </a:r>
            <a:r>
              <a:rPr sz="14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400" dirty="0"/>
          </a:p>
          <a:p>
            <a:pPr algn="r" rtl="0" eaLnBrk="0">
              <a:lnSpc>
                <a:spcPct val="96000"/>
              </a:lnSpc>
              <a:spcBef>
                <a:spcPts val="1345"/>
              </a:spcBef>
            </a:pPr>
            <a:r>
              <a:rPr sz="1400" b="1" kern="0" spc="-40" dirty="0">
                <a:solidFill>
                  <a:srgbClr val="FFFFFF">
                    <a:alpha val="100000"/>
                  </a:srgbClr>
                </a:solidFill>
                <a:latin typeface="宋体"/>
                <a:ea typeface="宋体"/>
                <a:cs typeface="宋体"/>
              </a:rPr>
              <a:t>智能传感器</a:t>
            </a:r>
            <a:r>
              <a:rPr sz="1400" kern="0" spc="-150" dirty="0">
                <a:solidFill>
                  <a:srgbClr val="FFFFFF">
                    <a:alpha val="100000"/>
                  </a:srgbClr>
                </a:solidFill>
                <a:latin typeface="宋体"/>
                <a:ea typeface="宋体"/>
                <a:cs typeface="宋体"/>
              </a:rPr>
              <a:t> </a:t>
            </a:r>
            <a:r>
              <a:rPr sz="14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400" dirty="0"/>
          </a:p>
          <a:p>
            <a:pPr algn="l" rtl="0" eaLnBrk="0">
              <a:lnSpc>
                <a:spcPct val="103000"/>
              </a:lnSpc>
            </a:pPr>
            <a:endParaRPr lang="en-US" altLang="en-US" sz="1000" dirty="0"/>
          </a:p>
          <a:p>
            <a:pPr algn="l" rtl="0" eaLnBrk="0">
              <a:lnSpc>
                <a:spcPct val="10000"/>
              </a:lnSpc>
            </a:pPr>
            <a:endParaRPr lang="en-US" altLang="en-US" sz="100" dirty="0"/>
          </a:p>
          <a:p>
            <a:pPr marL="12700" algn="l" rtl="0" eaLnBrk="0">
              <a:lnSpc>
                <a:spcPct val="96000"/>
              </a:lnSpc>
            </a:pPr>
            <a:r>
              <a:rPr sz="1400" b="1" kern="0" spc="-10" dirty="0">
                <a:solidFill>
                  <a:srgbClr val="FFFFFF">
                    <a:alpha val="100000"/>
                  </a:srgbClr>
                </a:solidFill>
                <a:latin typeface="宋体"/>
                <a:ea typeface="宋体"/>
                <a:cs typeface="宋体"/>
              </a:rPr>
              <a:t>智能控制技术</a:t>
            </a:r>
            <a:endParaRPr lang="en-US" altLang="en-US" sz="1400" dirty="0"/>
          </a:p>
        </p:txBody>
      </p:sp>
      <p:sp>
        <p:nvSpPr>
          <p:cNvPr id="984" name="textbox 984"/>
          <p:cNvSpPr/>
          <p:nvPr/>
        </p:nvSpPr>
        <p:spPr>
          <a:xfrm>
            <a:off x="10359456" y="1653427"/>
            <a:ext cx="528955" cy="1182369"/>
          </a:xfrm>
          <a:prstGeom prst="rect">
            <a:avLst/>
          </a:prstGeom>
        </p:spPr>
        <p:txBody>
          <a:bodyPr vert="horz" wrap="square" lIns="0" tIns="0" rIns="0" bIns="0"/>
          <a:lstStyle/>
          <a:p>
            <a:pPr algn="l" rtl="0" eaLnBrk="0">
              <a:lnSpc>
                <a:spcPct val="78000"/>
              </a:lnSpc>
            </a:pPr>
            <a:endParaRPr lang="en-US" altLang="en-US" sz="100" dirty="0"/>
          </a:p>
          <a:p>
            <a:pPr marL="20320" algn="l" rtl="0" eaLnBrk="0">
              <a:lnSpc>
                <a:spcPct val="96000"/>
              </a:lnSpc>
            </a:pPr>
            <a:r>
              <a:rPr sz="2000" b="1" kern="0" spc="-70" dirty="0">
                <a:solidFill>
                  <a:srgbClr val="FFFFFF">
                    <a:alpha val="100000"/>
                  </a:srgbClr>
                </a:solidFill>
                <a:latin typeface="宋体"/>
                <a:ea typeface="宋体"/>
                <a:cs typeface="宋体"/>
              </a:rPr>
              <a:t>高效</a:t>
            </a:r>
            <a:endParaRPr lang="en-US" altLang="en-US" sz="2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9000"/>
              </a:lnSpc>
            </a:pPr>
            <a:endParaRPr lang="en-US" altLang="en-US" sz="1000" dirty="0"/>
          </a:p>
          <a:p>
            <a:pPr algn="l" rtl="0" eaLnBrk="0">
              <a:lnSpc>
                <a:spcPct val="100000"/>
              </a:lnSpc>
            </a:pPr>
            <a:endParaRPr lang="en-US" altLang="en-US" sz="500" dirty="0"/>
          </a:p>
          <a:p>
            <a:pPr marL="12700" algn="l" rtl="0" eaLnBrk="0">
              <a:lnSpc>
                <a:spcPct val="96000"/>
              </a:lnSpc>
              <a:spcBef>
                <a:spcPts val="5"/>
              </a:spcBef>
            </a:pPr>
            <a:r>
              <a:rPr sz="2000" b="1" kern="0" spc="-40" dirty="0">
                <a:solidFill>
                  <a:srgbClr val="FFFFFF">
                    <a:alpha val="100000"/>
                  </a:srgbClr>
                </a:solidFill>
                <a:latin typeface="宋体"/>
                <a:ea typeface="宋体"/>
                <a:cs typeface="宋体"/>
              </a:rPr>
              <a:t>低碳</a:t>
            </a:r>
            <a:endParaRPr lang="en-US" altLang="en-US" sz="2000" dirty="0"/>
          </a:p>
        </p:txBody>
      </p:sp>
      <p:sp>
        <p:nvSpPr>
          <p:cNvPr id="986" name="textbox 986"/>
          <p:cNvSpPr/>
          <p:nvPr/>
        </p:nvSpPr>
        <p:spPr>
          <a:xfrm>
            <a:off x="9014280" y="1653427"/>
            <a:ext cx="528319" cy="1182369"/>
          </a:xfrm>
          <a:prstGeom prst="rect">
            <a:avLst/>
          </a:prstGeom>
        </p:spPr>
        <p:txBody>
          <a:bodyPr vert="horz" wrap="square" lIns="0" tIns="0" rIns="0" bIns="0"/>
          <a:lstStyle/>
          <a:p>
            <a:pPr algn="l" rtl="0" eaLnBrk="0">
              <a:lnSpc>
                <a:spcPct val="85000"/>
              </a:lnSpc>
            </a:pPr>
            <a:endParaRPr lang="en-US" altLang="en-US" sz="100" dirty="0"/>
          </a:p>
          <a:p>
            <a:pPr marL="17780" algn="l" rtl="0" eaLnBrk="0">
              <a:lnSpc>
                <a:spcPct val="96000"/>
              </a:lnSpc>
            </a:pPr>
            <a:r>
              <a:rPr sz="2000" b="1" kern="0" spc="-60" dirty="0">
                <a:solidFill>
                  <a:srgbClr val="FFFFFF">
                    <a:alpha val="100000"/>
                  </a:srgbClr>
                </a:solidFill>
                <a:latin typeface="宋体"/>
                <a:ea typeface="宋体"/>
                <a:cs typeface="宋体"/>
              </a:rPr>
              <a:t>宜居</a:t>
            </a:r>
            <a:endParaRPr lang="en-US" altLang="en-US" sz="2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1000"/>
              </a:lnSpc>
            </a:pPr>
            <a:endParaRPr lang="en-US" altLang="en-US" sz="500" dirty="0"/>
          </a:p>
          <a:p>
            <a:pPr marL="12700" algn="l" rtl="0" eaLnBrk="0">
              <a:lnSpc>
                <a:spcPct val="96000"/>
              </a:lnSpc>
              <a:spcBef>
                <a:spcPts val="5"/>
              </a:spcBef>
            </a:pPr>
            <a:r>
              <a:rPr sz="2000" b="1" kern="0" spc="-40" dirty="0">
                <a:solidFill>
                  <a:srgbClr val="FFFFFF">
                    <a:alpha val="100000"/>
                  </a:srgbClr>
                </a:solidFill>
                <a:latin typeface="宋体"/>
                <a:ea typeface="宋体"/>
                <a:cs typeface="宋体"/>
              </a:rPr>
              <a:t>节能</a:t>
            </a:r>
            <a:endParaRPr lang="en-US" altLang="en-US" sz="2000" dirty="0"/>
          </a:p>
        </p:txBody>
      </p:sp>
      <p:sp>
        <p:nvSpPr>
          <p:cNvPr id="988" name="textbox 988"/>
          <p:cNvSpPr/>
          <p:nvPr/>
        </p:nvSpPr>
        <p:spPr>
          <a:xfrm>
            <a:off x="4236108" y="2057338"/>
            <a:ext cx="739140" cy="23114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6000"/>
              </a:lnSpc>
            </a:pPr>
            <a:r>
              <a:rPr sz="1400" b="1" kern="0" spc="-10" dirty="0">
                <a:solidFill>
                  <a:srgbClr val="FFFFFF">
                    <a:alpha val="100000"/>
                  </a:srgbClr>
                </a:solidFill>
                <a:latin typeface="宋体"/>
                <a:ea typeface="宋体"/>
                <a:cs typeface="宋体"/>
              </a:rPr>
              <a:t>环境感知</a:t>
            </a:r>
            <a:endParaRPr lang="en-US" altLang="en-US" sz="1400" dirty="0"/>
          </a:p>
        </p:txBody>
      </p:sp>
      <p:sp>
        <p:nvSpPr>
          <p:cNvPr id="990" name="textbox 990"/>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P97</a:t>
            </a:r>
            <a:endParaRPr lang="en-US" altLang="en-US" sz="17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2" name="picture 992"/>
          <p:cNvPicPr>
            <a:picLocks noChangeAspect="1"/>
          </p:cNvPicPr>
          <p:nvPr/>
        </p:nvPicPr>
        <p:blipFill>
          <a:blip r:embed="rId1"/>
          <a:stretch>
            <a:fillRect/>
          </a:stretch>
        </p:blipFill>
        <p:spPr>
          <a:xfrm rot="21600000">
            <a:off x="0" y="0"/>
            <a:ext cx="12192000" cy="6858000"/>
          </a:xfrm>
          <a:prstGeom prst="rect">
            <a:avLst/>
          </a:prstGeom>
        </p:spPr>
      </p:pic>
      <p:sp>
        <p:nvSpPr>
          <p:cNvPr id="994" name="textbox 994"/>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P98</a:t>
            </a:r>
            <a:endParaRPr lang="en-US" altLang="en-US" sz="17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6" name="picture 996"/>
          <p:cNvPicPr>
            <a:picLocks noChangeAspect="1"/>
          </p:cNvPicPr>
          <p:nvPr/>
        </p:nvPicPr>
        <p:blipFill>
          <a:blip r:embed="rId1"/>
          <a:stretch>
            <a:fillRect/>
          </a:stretch>
        </p:blipFill>
        <p:spPr>
          <a:xfrm rot="21600000">
            <a:off x="0" y="0"/>
            <a:ext cx="12192000" cy="6858000"/>
          </a:xfrm>
          <a:prstGeom prst="rect">
            <a:avLst/>
          </a:prstGeom>
        </p:spPr>
      </p:pic>
      <p:sp>
        <p:nvSpPr>
          <p:cNvPr id="998" name="textbox 998"/>
          <p:cNvSpPr/>
          <p:nvPr/>
        </p:nvSpPr>
        <p:spPr>
          <a:xfrm>
            <a:off x="4457191" y="1844700"/>
            <a:ext cx="2726054" cy="1071244"/>
          </a:xfrm>
          <a:prstGeom prst="rect">
            <a:avLst/>
          </a:prstGeom>
        </p:spPr>
        <p:txBody>
          <a:bodyPr vert="horz" wrap="square" lIns="0" tIns="0" rIns="0" bIns="0"/>
          <a:lstStyle/>
          <a:p>
            <a:pPr algn="l" rtl="0" eaLnBrk="0">
              <a:lnSpc>
                <a:spcPct val="57000"/>
              </a:lnSpc>
            </a:pPr>
            <a:endParaRPr lang="en-US" altLang="en-US" sz="100" dirty="0"/>
          </a:p>
          <a:p>
            <a:pPr marL="12700" algn="l" rtl="0" eaLnBrk="0">
              <a:lnSpc>
                <a:spcPct val="97000"/>
              </a:lnSpc>
            </a:pPr>
            <a:r>
              <a:rPr sz="7100" b="1" kern="0" spc="-50" dirty="0">
                <a:solidFill>
                  <a:srgbClr val="FFFFFF">
                    <a:alpha val="100000"/>
                  </a:srgbClr>
                </a:solidFill>
                <a:latin typeface="宋体"/>
                <a:ea typeface="宋体"/>
                <a:cs typeface="宋体"/>
              </a:rPr>
              <a:t>行业级</a:t>
            </a:r>
            <a:endParaRPr lang="en-US" altLang="en-US" sz="7100" dirty="0"/>
          </a:p>
        </p:txBody>
      </p:sp>
      <p:sp>
        <p:nvSpPr>
          <p:cNvPr id="1000" name="textbox 1000"/>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120" dirty="0">
                <a:solidFill>
                  <a:srgbClr val="909090">
                    <a:alpha val="100000"/>
                  </a:srgbClr>
                </a:solidFill>
                <a:latin typeface="Times New Roman" panose="02020603050405020304"/>
                <a:ea typeface="Times New Roman" panose="02020603050405020304"/>
                <a:cs typeface="Times New Roman" panose="02020603050405020304"/>
              </a:rPr>
              <a:t>r99</a:t>
            </a:r>
            <a:endParaRPr lang="en-US" altLang="en-US" sz="17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2" name="picture 1002"/>
          <p:cNvPicPr>
            <a:picLocks noChangeAspect="1"/>
          </p:cNvPicPr>
          <p:nvPr/>
        </p:nvPicPr>
        <p:blipFill>
          <a:blip r:embed="rId1"/>
          <a:stretch>
            <a:fillRect/>
          </a:stretch>
        </p:blipFill>
        <p:spPr>
          <a:xfrm rot="21600000">
            <a:off x="0" y="0"/>
            <a:ext cx="12192000" cy="6858000"/>
          </a:xfrm>
          <a:prstGeom prst="rect">
            <a:avLst/>
          </a:prstGeom>
        </p:spPr>
      </p:pic>
      <p:sp>
        <p:nvSpPr>
          <p:cNvPr id="1004" name="textbox 1004"/>
          <p:cNvSpPr/>
          <p:nvPr/>
        </p:nvSpPr>
        <p:spPr>
          <a:xfrm>
            <a:off x="5073863" y="84873"/>
            <a:ext cx="2032635" cy="605155"/>
          </a:xfrm>
          <a:prstGeom prst="rect">
            <a:avLst/>
          </a:prstGeom>
        </p:spPr>
        <p:txBody>
          <a:bodyPr vert="horz" wrap="square" lIns="0" tIns="0" rIns="0" bIns="0"/>
          <a:lstStyle/>
          <a:p>
            <a:pPr algn="l" rtl="0" eaLnBrk="0">
              <a:lnSpc>
                <a:spcPct val="102000"/>
              </a:lnSpc>
            </a:pPr>
            <a:endParaRPr lang="en-US" altLang="en-US" sz="100" dirty="0"/>
          </a:p>
          <a:p>
            <a:pPr marL="12700" algn="l" rtl="0" eaLnBrk="0">
              <a:lnSpc>
                <a:spcPct val="97000"/>
              </a:lnSpc>
            </a:pPr>
            <a:r>
              <a:rPr sz="3900" b="1" kern="0" spc="20" dirty="0">
                <a:solidFill>
                  <a:srgbClr val="FFFFFF">
                    <a:alpha val="100000"/>
                  </a:srgbClr>
                </a:solidFill>
                <a:latin typeface="宋体"/>
                <a:ea typeface="宋体"/>
                <a:cs typeface="宋体"/>
              </a:rPr>
              <a:t>智能安防</a:t>
            </a:r>
            <a:endParaRPr lang="en-US" altLang="en-US" sz="3900" dirty="0"/>
          </a:p>
        </p:txBody>
      </p:sp>
      <p:sp>
        <p:nvSpPr>
          <p:cNvPr id="1006" name="textbox 1006"/>
          <p:cNvSpPr/>
          <p:nvPr/>
        </p:nvSpPr>
        <p:spPr>
          <a:xfrm>
            <a:off x="196215" y="6571639"/>
            <a:ext cx="5022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P100</a:t>
            </a:r>
            <a:endParaRPr lang="en-US" altLang="en-US" sz="17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 name="picture 1008"/>
          <p:cNvPicPr>
            <a:picLocks noChangeAspect="1"/>
          </p:cNvPicPr>
          <p:nvPr/>
        </p:nvPicPr>
        <p:blipFill>
          <a:blip r:embed="rId1"/>
          <a:stretch>
            <a:fillRect/>
          </a:stretch>
        </p:blipFill>
        <p:spPr>
          <a:xfrm rot="21600000">
            <a:off x="0" y="0"/>
            <a:ext cx="12192000" cy="6858000"/>
          </a:xfrm>
          <a:prstGeom prst="rect">
            <a:avLst/>
          </a:prstGeom>
        </p:spPr>
      </p:pic>
      <p:sp>
        <p:nvSpPr>
          <p:cNvPr id="1010" name="textbox 1010"/>
          <p:cNvSpPr/>
          <p:nvPr/>
        </p:nvSpPr>
        <p:spPr>
          <a:xfrm>
            <a:off x="5277063" y="85507"/>
            <a:ext cx="2159635" cy="607059"/>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8000"/>
              </a:lnSpc>
            </a:pPr>
            <a:r>
              <a:rPr sz="3900" b="1" kern="0" spc="-60" dirty="0">
                <a:solidFill>
                  <a:srgbClr val="FFFFFF">
                    <a:alpha val="100000"/>
                  </a:srgbClr>
                </a:solidFill>
                <a:latin typeface="宋体"/>
                <a:ea typeface="宋体"/>
                <a:cs typeface="宋体"/>
              </a:rPr>
              <a:t>智</a:t>
            </a:r>
            <a:r>
              <a:rPr sz="3900" kern="0" spc="-610" dirty="0">
                <a:solidFill>
                  <a:srgbClr val="FFFFFF">
                    <a:alpha val="100000"/>
                  </a:srgbClr>
                </a:solidFill>
                <a:latin typeface="宋体"/>
                <a:ea typeface="宋体"/>
                <a:cs typeface="宋体"/>
              </a:rPr>
              <a:t> </a:t>
            </a:r>
            <a:r>
              <a:rPr sz="3900" b="1" kern="0" spc="-60" dirty="0">
                <a:solidFill>
                  <a:srgbClr val="FFFFFF">
                    <a:alpha val="100000"/>
                  </a:srgbClr>
                </a:solidFill>
                <a:latin typeface="宋体"/>
                <a:ea typeface="宋体"/>
                <a:cs typeface="宋体"/>
              </a:rPr>
              <a:t>能规划</a:t>
            </a:r>
            <a:endParaRPr lang="en-US" altLang="en-US" sz="3900" dirty="0"/>
          </a:p>
        </p:txBody>
      </p:sp>
      <p:sp>
        <p:nvSpPr>
          <p:cNvPr id="1012" name="textbox 1012"/>
          <p:cNvSpPr/>
          <p:nvPr/>
        </p:nvSpPr>
        <p:spPr>
          <a:xfrm>
            <a:off x="196215" y="6571639"/>
            <a:ext cx="5022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P101</a:t>
            </a:r>
            <a:endParaRPr lang="en-US" altLang="en-US" sz="17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4" name="picture 1014"/>
          <p:cNvPicPr>
            <a:picLocks noChangeAspect="1"/>
          </p:cNvPicPr>
          <p:nvPr/>
        </p:nvPicPr>
        <p:blipFill>
          <a:blip r:embed="rId1"/>
          <a:stretch>
            <a:fillRect/>
          </a:stretch>
        </p:blipFill>
        <p:spPr>
          <a:xfrm rot="21600000">
            <a:off x="0" y="0"/>
            <a:ext cx="12192000" cy="6858000"/>
          </a:xfrm>
          <a:prstGeom prst="rect">
            <a:avLst/>
          </a:prstGeom>
        </p:spPr>
      </p:pic>
      <p:sp>
        <p:nvSpPr>
          <p:cNvPr id="1016" name="textbox 1016"/>
          <p:cNvSpPr/>
          <p:nvPr/>
        </p:nvSpPr>
        <p:spPr>
          <a:xfrm>
            <a:off x="4569561" y="2200300"/>
            <a:ext cx="2740660" cy="1067435"/>
          </a:xfrm>
          <a:prstGeom prst="rect">
            <a:avLst/>
          </a:prstGeom>
        </p:spPr>
        <p:txBody>
          <a:bodyPr vert="horz" wrap="square" lIns="0" tIns="0" rIns="0" bIns="0"/>
          <a:lstStyle/>
          <a:p>
            <a:pPr algn="l" rtl="0" eaLnBrk="0">
              <a:lnSpc>
                <a:spcPct val="104000"/>
              </a:lnSpc>
            </a:pPr>
            <a:endParaRPr lang="en-US" altLang="en-US" sz="100" dirty="0"/>
          </a:p>
          <a:p>
            <a:pPr marL="12700" algn="l" rtl="0" eaLnBrk="0">
              <a:lnSpc>
                <a:spcPct val="96000"/>
              </a:lnSpc>
              <a:spcBef>
                <a:spcPts val="0"/>
              </a:spcBef>
            </a:pPr>
            <a:r>
              <a:rPr sz="7100" b="1" kern="0" spc="-10" dirty="0">
                <a:solidFill>
                  <a:srgbClr val="FFFFFF">
                    <a:alpha val="100000"/>
                  </a:srgbClr>
                </a:solidFill>
                <a:latin typeface="宋体"/>
                <a:ea typeface="宋体"/>
                <a:cs typeface="宋体"/>
              </a:rPr>
              <a:t>城市级</a:t>
            </a:r>
            <a:endParaRPr lang="en-US" altLang="en-US" sz="7100" dirty="0"/>
          </a:p>
        </p:txBody>
      </p:sp>
      <p:sp>
        <p:nvSpPr>
          <p:cNvPr id="1018" name="textbox 1018"/>
          <p:cNvSpPr/>
          <p:nvPr/>
        </p:nvSpPr>
        <p:spPr>
          <a:xfrm>
            <a:off x="196215" y="6571639"/>
            <a:ext cx="5022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P102</a:t>
            </a:r>
            <a:endParaRPr lang="en-US" altLang="en-US" sz="17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0" name="picture 1020"/>
          <p:cNvPicPr>
            <a:picLocks noChangeAspect="1"/>
          </p:cNvPicPr>
          <p:nvPr/>
        </p:nvPicPr>
        <p:blipFill>
          <a:blip r:embed="rId1"/>
          <a:stretch>
            <a:fillRect/>
          </a:stretch>
        </p:blipFill>
        <p:spPr>
          <a:xfrm rot="21600000">
            <a:off x="0" y="0"/>
            <a:ext cx="12192000" cy="6858000"/>
          </a:xfrm>
          <a:prstGeom prst="rect">
            <a:avLst/>
          </a:prstGeom>
        </p:spPr>
      </p:pic>
      <p:sp>
        <p:nvSpPr>
          <p:cNvPr id="1022" name="textbox 1022"/>
          <p:cNvSpPr/>
          <p:nvPr/>
        </p:nvSpPr>
        <p:spPr>
          <a:xfrm>
            <a:off x="4583146" y="237273"/>
            <a:ext cx="3061970"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60" dirty="0">
                <a:solidFill>
                  <a:srgbClr val="FFFFFF">
                    <a:alpha val="100000"/>
                  </a:srgbClr>
                </a:solidFill>
                <a:latin typeface="宋体"/>
                <a:ea typeface="宋体"/>
                <a:cs typeface="宋体"/>
              </a:rPr>
              <a:t>数字孪生城市</a:t>
            </a:r>
            <a:endParaRPr lang="en-US" altLang="en-US" sz="3900" dirty="0"/>
          </a:p>
        </p:txBody>
      </p:sp>
      <p:sp>
        <p:nvSpPr>
          <p:cNvPr id="1024" name="textbox 1024"/>
          <p:cNvSpPr/>
          <p:nvPr/>
        </p:nvSpPr>
        <p:spPr>
          <a:xfrm>
            <a:off x="196215" y="6571639"/>
            <a:ext cx="502284" cy="2343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P103</a:t>
            </a:r>
            <a:endParaRPr lang="en-US" altLang="en-US" sz="17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026"/>
          <p:cNvPicPr>
            <a:picLocks noChangeAspect="1"/>
          </p:cNvPicPr>
          <p:nvPr/>
        </p:nvPicPr>
        <p:blipFill>
          <a:blip r:embed="rId1"/>
          <a:stretch>
            <a:fillRect/>
          </a:stretch>
        </p:blipFill>
        <p:spPr>
          <a:xfrm rot="21600000">
            <a:off x="0" y="0"/>
            <a:ext cx="12192000" cy="6858000"/>
          </a:xfrm>
          <a:prstGeom prst="rect">
            <a:avLst/>
          </a:prstGeom>
        </p:spPr>
      </p:pic>
      <p:sp>
        <p:nvSpPr>
          <p:cNvPr id="1028" name="textbox 1028"/>
          <p:cNvSpPr/>
          <p:nvPr/>
        </p:nvSpPr>
        <p:spPr>
          <a:xfrm>
            <a:off x="196215" y="6571639"/>
            <a:ext cx="5022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P104</a:t>
            </a:r>
            <a:endParaRPr lang="en-US" alt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picture 596"/>
          <p:cNvPicPr>
            <a:picLocks noChangeAspect="1"/>
          </p:cNvPicPr>
          <p:nvPr/>
        </p:nvPicPr>
        <p:blipFill>
          <a:blip r:embed="rId1"/>
          <a:stretch>
            <a:fillRect/>
          </a:stretch>
        </p:blipFill>
        <p:spPr>
          <a:xfrm rot="21600000">
            <a:off x="0" y="0"/>
            <a:ext cx="12192000" cy="6858000"/>
          </a:xfrm>
          <a:prstGeom prst="rect">
            <a:avLst/>
          </a:prstGeom>
        </p:spPr>
      </p:pic>
      <p:sp>
        <p:nvSpPr>
          <p:cNvPr id="598" name="textbox 598"/>
          <p:cNvSpPr/>
          <p:nvPr/>
        </p:nvSpPr>
        <p:spPr>
          <a:xfrm>
            <a:off x="196215" y="5969329"/>
            <a:ext cx="10634980" cy="836930"/>
          </a:xfrm>
          <a:prstGeom prst="rect">
            <a:avLst/>
          </a:prstGeom>
        </p:spPr>
        <p:txBody>
          <a:bodyPr vert="horz" wrap="square" lIns="0" tIns="0" rIns="0" bIns="0"/>
          <a:lstStyle/>
          <a:p>
            <a:pPr algn="l" rtl="0" eaLnBrk="0">
              <a:lnSpc>
                <a:spcPct val="66000"/>
              </a:lnSpc>
            </a:pPr>
            <a:endParaRPr lang="en-US" altLang="en-US" sz="100" dirty="0"/>
          </a:p>
          <a:p>
            <a:pPr algn="r" rtl="0" eaLnBrk="0">
              <a:lnSpc>
                <a:spcPct val="98000"/>
              </a:lnSpc>
            </a:pPr>
            <a:r>
              <a:rPr sz="3500" b="1" kern="0" spc="80" dirty="0">
                <a:solidFill>
                  <a:srgbClr val="FFFFFF">
                    <a:alpha val="100000"/>
                  </a:srgbClr>
                </a:solidFill>
                <a:latin typeface="宋体"/>
                <a:ea typeface="宋体"/>
                <a:cs typeface="宋体"/>
              </a:rPr>
              <a:t>城市计算：基于城市建筑轮廓的</a:t>
            </a:r>
            <a:r>
              <a:rPr sz="3500" kern="0" spc="-620" dirty="0">
                <a:solidFill>
                  <a:srgbClr val="FFFFFF">
                    <a:alpha val="100000"/>
                  </a:srgbClr>
                </a:solidFill>
                <a:latin typeface="宋体"/>
                <a:ea typeface="宋体"/>
                <a:cs typeface="宋体"/>
              </a:rPr>
              <a:t> </a:t>
            </a:r>
            <a:r>
              <a:rPr sz="3500" b="1" kern="0" spc="80" dirty="0">
                <a:solidFill>
                  <a:srgbClr val="FFFF00">
                    <a:alpha val="100000"/>
                  </a:srgbClr>
                </a:solidFill>
                <a:latin typeface="宋体"/>
                <a:ea typeface="宋体"/>
                <a:cs typeface="宋体"/>
              </a:rPr>
              <a:t>范围空间查</a:t>
            </a:r>
            <a:r>
              <a:rPr sz="3500" b="1" kern="0" spc="70" dirty="0">
                <a:solidFill>
                  <a:srgbClr val="FFFF00">
                    <a:alpha val="100000"/>
                  </a:srgbClr>
                </a:solidFill>
                <a:latin typeface="宋体"/>
                <a:ea typeface="宋体"/>
                <a:cs typeface="宋体"/>
              </a:rPr>
              <a:t>询</a:t>
            </a:r>
            <a:endParaRPr lang="en-US" altLang="en-US" sz="3500" dirty="0"/>
          </a:p>
          <a:p>
            <a:pPr algn="l" rtl="0" eaLnBrk="0">
              <a:lnSpc>
                <a:spcPct val="106000"/>
              </a:lnSpc>
            </a:pPr>
            <a:endParaRPr lang="en-US" altLang="en-US" sz="500" dirty="0"/>
          </a:p>
          <a:p>
            <a:pPr marL="12700" algn="l" rtl="0" eaLnBrk="0">
              <a:lnSpc>
                <a:spcPct val="81000"/>
              </a:lnSpc>
              <a:spcBef>
                <a:spcPts val="0"/>
              </a:spcBef>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P60</a:t>
            </a:r>
            <a:endParaRPr lang="en-US" altLang="en-US" sz="17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1030"/>
          <p:cNvPicPr>
            <a:picLocks noChangeAspect="1"/>
          </p:cNvPicPr>
          <p:nvPr/>
        </p:nvPicPr>
        <p:blipFill>
          <a:blip r:embed="rId1"/>
          <a:stretch>
            <a:fillRect/>
          </a:stretch>
        </p:blipFill>
        <p:spPr>
          <a:xfrm rot="21600000">
            <a:off x="0" y="0"/>
            <a:ext cx="12192000" cy="6858000"/>
          </a:xfrm>
          <a:prstGeom prst="rect">
            <a:avLst/>
          </a:prstGeom>
        </p:spPr>
      </p:pic>
      <p:sp>
        <p:nvSpPr>
          <p:cNvPr id="1032" name="textbox 1032"/>
          <p:cNvSpPr/>
          <p:nvPr/>
        </p:nvSpPr>
        <p:spPr>
          <a:xfrm>
            <a:off x="7540015" y="6458432"/>
            <a:ext cx="1845310"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80" dirty="0">
                <a:solidFill>
                  <a:srgbClr val="FFFFFF">
                    <a:alpha val="100000"/>
                  </a:srgbClr>
                </a:solidFill>
                <a:latin typeface="宋体"/>
                <a:ea typeface="宋体"/>
                <a:cs typeface="宋体"/>
              </a:rPr>
              <a:t>双屏建筑指标审批</a:t>
            </a:r>
            <a:endParaRPr lang="en-US" altLang="en-US" sz="1700" dirty="0"/>
          </a:p>
        </p:txBody>
      </p:sp>
      <p:sp>
        <p:nvSpPr>
          <p:cNvPr id="1034" name="textbox 1034"/>
          <p:cNvSpPr/>
          <p:nvPr/>
        </p:nvSpPr>
        <p:spPr>
          <a:xfrm>
            <a:off x="2437358" y="3209772"/>
            <a:ext cx="1385569"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80" dirty="0">
                <a:solidFill>
                  <a:srgbClr val="FFFFFF">
                    <a:alpha val="100000"/>
                  </a:srgbClr>
                </a:solidFill>
                <a:latin typeface="宋体"/>
                <a:ea typeface="宋体"/>
                <a:cs typeface="宋体"/>
              </a:rPr>
              <a:t>建筑设计审批</a:t>
            </a:r>
            <a:endParaRPr lang="en-US" altLang="en-US" sz="1700" dirty="0"/>
          </a:p>
        </p:txBody>
      </p:sp>
      <p:sp>
        <p:nvSpPr>
          <p:cNvPr id="1036" name="textbox 1036"/>
          <p:cNvSpPr/>
          <p:nvPr/>
        </p:nvSpPr>
        <p:spPr>
          <a:xfrm>
            <a:off x="2386558" y="6422872"/>
            <a:ext cx="1385569"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80" dirty="0">
                <a:solidFill>
                  <a:srgbClr val="FFFFFF">
                    <a:alpha val="100000"/>
                  </a:srgbClr>
                </a:solidFill>
                <a:latin typeface="宋体"/>
                <a:ea typeface="宋体"/>
                <a:cs typeface="宋体"/>
              </a:rPr>
              <a:t>建筑指标展示</a:t>
            </a:r>
            <a:endParaRPr lang="en-US" altLang="en-US" sz="1700" dirty="0"/>
          </a:p>
        </p:txBody>
      </p:sp>
      <p:sp>
        <p:nvSpPr>
          <p:cNvPr id="1038" name="textbox 1038"/>
          <p:cNvSpPr/>
          <p:nvPr/>
        </p:nvSpPr>
        <p:spPr>
          <a:xfrm>
            <a:off x="8131302" y="3209772"/>
            <a:ext cx="695325" cy="28511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1700" kern="0" spc="50" dirty="0">
                <a:solidFill>
                  <a:srgbClr val="FFFFFF">
                    <a:alpha val="100000"/>
                  </a:srgbClr>
                </a:solidFill>
                <a:latin typeface="宋体"/>
                <a:ea typeface="宋体"/>
                <a:cs typeface="宋体"/>
              </a:rPr>
              <a:t>驾驶舱</a:t>
            </a:r>
            <a:endParaRPr lang="en-US" altLang="en-US" sz="1700" dirty="0"/>
          </a:p>
        </p:txBody>
      </p:sp>
      <p:sp>
        <p:nvSpPr>
          <p:cNvPr id="1040" name="textbox 1040"/>
          <p:cNvSpPr/>
          <p:nvPr/>
        </p:nvSpPr>
        <p:spPr>
          <a:xfrm>
            <a:off x="196215" y="6571639"/>
            <a:ext cx="5022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P105</a:t>
            </a:r>
            <a:endParaRPr lang="en-US" altLang="en-US" sz="17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042"/>
          <p:cNvPicPr>
            <a:picLocks noChangeAspect="1"/>
          </p:cNvPicPr>
          <p:nvPr/>
        </p:nvPicPr>
        <p:blipFill>
          <a:blip r:embed="rId1"/>
          <a:stretch>
            <a:fillRect/>
          </a:stretch>
        </p:blipFill>
        <p:spPr>
          <a:xfrm rot="21600000">
            <a:off x="0" y="0"/>
            <a:ext cx="12192000" cy="6858000"/>
          </a:xfrm>
          <a:prstGeom prst="rect">
            <a:avLst/>
          </a:prstGeom>
        </p:spPr>
      </p:pic>
      <p:sp>
        <p:nvSpPr>
          <p:cNvPr id="1044" name="textbox 1044"/>
          <p:cNvSpPr/>
          <p:nvPr/>
        </p:nvSpPr>
        <p:spPr>
          <a:xfrm>
            <a:off x="6084897" y="3264314"/>
            <a:ext cx="3808729" cy="720090"/>
          </a:xfrm>
          <a:prstGeom prst="rect">
            <a:avLst/>
          </a:prstGeom>
        </p:spPr>
        <p:txBody>
          <a:bodyPr vert="horz" wrap="square" lIns="0" tIns="0" rIns="0" bIns="0"/>
          <a:lstStyle/>
          <a:p>
            <a:pPr algn="l" rtl="0" eaLnBrk="0">
              <a:lnSpc>
                <a:spcPct val="98000"/>
              </a:lnSpc>
            </a:pPr>
            <a:endParaRPr lang="en-US" altLang="en-US" sz="100" dirty="0"/>
          </a:p>
          <a:p>
            <a:pPr marL="12700" algn="l" rtl="0" eaLnBrk="0">
              <a:lnSpc>
                <a:spcPct val="77000"/>
              </a:lnSpc>
            </a:pPr>
            <a:r>
              <a:rPr sz="5900" b="1" kern="0" spc="-90" dirty="0">
                <a:solidFill>
                  <a:srgbClr val="FFFFFF">
                    <a:alpha val="100000"/>
                  </a:srgbClr>
                </a:solidFill>
                <a:latin typeface="Times New Roman" panose="02020603050405020304"/>
                <a:ea typeface="Times New Roman" panose="02020603050405020304"/>
                <a:cs typeface="Times New Roman" panose="02020603050405020304"/>
              </a:rPr>
              <a:t>Thank You</a:t>
            </a:r>
            <a:r>
              <a:rPr sz="5900" b="1" kern="0" spc="-100" dirty="0">
                <a:solidFill>
                  <a:srgbClr val="FFFFFF">
                    <a:alpha val="100000"/>
                  </a:srgbClr>
                </a:solidFill>
                <a:latin typeface="Times New Roman" panose="02020603050405020304"/>
                <a:ea typeface="Times New Roman" panose="02020603050405020304"/>
                <a:cs typeface="Times New Roman" panose="02020603050405020304"/>
              </a:rPr>
              <a:t>!</a:t>
            </a:r>
            <a:endParaRPr lang="en-US" altLang="en-US" sz="5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543450" y="2878109"/>
            <a:ext cx="3178552" cy="3958373"/>
          </a:xfrm>
          <a:prstGeom prst="rect">
            <a:avLst/>
          </a:prstGeom>
        </p:spPr>
      </p:pic>
      <p:sp>
        <p:nvSpPr>
          <p:cNvPr id="2" name="文本框 1"/>
          <p:cNvSpPr txBox="1"/>
          <p:nvPr/>
        </p:nvSpPr>
        <p:spPr>
          <a:xfrm>
            <a:off x="385371" y="43721"/>
            <a:ext cx="11334922" cy="3041650"/>
          </a:xfrm>
          <a:prstGeom prst="rect">
            <a:avLst/>
          </a:prstGeom>
          <a:noFill/>
        </p:spPr>
        <p:txBody>
          <a:bodyPr wrap="squar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20000"/>
              </a:lnSpc>
              <a:buFont typeface="Wingdings" panose="05000000000000000000" charset="0"/>
              <a:buNone/>
            </a:pPr>
            <a:r>
              <a:rPr lang="zh-CN" sz="3200" b="1" dirty="0">
                <a:solidFill>
                  <a:schemeClr val="tx1"/>
                </a:solidFill>
                <a:latin typeface="华文细黑" panose="02010600040101010101" pitchFamily="2" charset="-122"/>
                <a:ea typeface="华文细黑" panose="02010600040101010101" pitchFamily="2" charset="-122"/>
              </a:rPr>
              <a:t>智慧政务解决方案</a:t>
            </a:r>
            <a:endParaRPr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endParaRPr lang="zh-CN"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r>
              <a:rPr lang="zh-CN" sz="1600" b="1" dirty="0">
                <a:solidFill>
                  <a:schemeClr val="tx1"/>
                </a:solidFill>
                <a:latin typeface="华文细黑" panose="02010600040101010101" pitchFamily="2" charset="-122"/>
                <a:ea typeface="华文细黑" panose="02010600040101010101" pitchFamily="2" charset="-122"/>
              </a:rPr>
              <a:t>微信公众号</a:t>
            </a:r>
            <a:r>
              <a:rPr lang="zh-CN" sz="1600" dirty="0">
                <a:solidFill>
                  <a:schemeClr val="tx1"/>
                </a:solidFill>
                <a:latin typeface="华文细黑" panose="02010600040101010101" pitchFamily="2" charset="-122"/>
                <a:ea typeface="华文细黑" panose="02010600040101010101" pitchFamily="2" charset="-122"/>
              </a:rPr>
              <a:t>（扫第一个码）</a:t>
            </a:r>
            <a:r>
              <a:rPr sz="1600" dirty="0">
                <a:solidFill>
                  <a:schemeClr val="tx1"/>
                </a:solidFill>
                <a:latin typeface="华文细黑" panose="02010600040101010101" pitchFamily="2" charset="-122"/>
                <a:ea typeface="华文细黑" panose="02010600040101010101" pitchFamily="2" charset="-122"/>
              </a:rPr>
              <a:t>每日分享</a:t>
            </a:r>
            <a:r>
              <a:rPr lang="zh-CN" sz="1600" dirty="0">
                <a:solidFill>
                  <a:schemeClr val="tx1"/>
                </a:solidFill>
                <a:latin typeface="华文细黑" panose="02010600040101010101" pitchFamily="2" charset="-122"/>
                <a:ea typeface="华文细黑" panose="02010600040101010101" pitchFamily="2" charset="-122"/>
              </a:rPr>
              <a:t>智慧政务</a:t>
            </a:r>
            <a:r>
              <a:rPr sz="1600" dirty="0">
                <a:solidFill>
                  <a:schemeClr val="tx1"/>
                </a:solidFill>
                <a:latin typeface="华文细黑" panose="02010600040101010101" pitchFamily="2" charset="-122"/>
                <a:ea typeface="华文细黑" panose="02010600040101010101" pitchFamily="2" charset="-122"/>
              </a:rPr>
              <a:t>领域高质量</a:t>
            </a:r>
            <a:r>
              <a:rPr lang="zh-CN" sz="1600" dirty="0">
                <a:solidFill>
                  <a:schemeClr val="tx1"/>
                </a:solidFill>
                <a:latin typeface="华文细黑" panose="02010600040101010101" pitchFamily="2" charset="-122"/>
                <a:ea typeface="华文细黑" panose="02010600040101010101" pitchFamily="2" charset="-122"/>
              </a:rPr>
              <a:t>专业</a:t>
            </a:r>
            <a:r>
              <a:rPr sz="1600" dirty="0">
                <a:solidFill>
                  <a:schemeClr val="tx1"/>
                </a:solidFill>
                <a:latin typeface="华文细黑" panose="02010600040101010101" pitchFamily="2" charset="-122"/>
                <a:ea typeface="华文细黑" panose="02010600040101010101" pitchFamily="2" charset="-122"/>
              </a:rPr>
              <a:t>的解决方案，内容囊括</a:t>
            </a:r>
            <a:r>
              <a:rPr lang="zh-CN" sz="1600" dirty="0">
                <a:solidFill>
                  <a:schemeClr val="tx1"/>
                </a:solidFill>
                <a:latin typeface="华文细黑" panose="02010600040101010101" pitchFamily="2" charset="-122"/>
                <a:ea typeface="华文细黑" panose="02010600040101010101" pitchFamily="2" charset="-122"/>
              </a:rPr>
              <a:t>城市大脑、智慧城市、数字政府、一网统管、一网通办、智慧园区、智慧公安、智慧水务（水利）智慧城管、智慧应急、数据要素、政务大数据、政务云、社会综合治理、智慧环保、数字孪生、</a:t>
            </a:r>
            <a:r>
              <a:rPr sz="1600" dirty="0">
                <a:solidFill>
                  <a:schemeClr val="tx1"/>
                </a:solidFill>
                <a:latin typeface="华文细黑" panose="02010600040101010101" pitchFamily="2" charset="-122"/>
                <a:ea typeface="华文细黑" panose="02010600040101010101" pitchFamily="2" charset="-122"/>
              </a:rPr>
              <a:t>人工智能等</a:t>
            </a:r>
            <a:r>
              <a:rPr lang="zh-CN" sz="1600" dirty="0">
                <a:solidFill>
                  <a:schemeClr val="tx1"/>
                </a:solidFill>
                <a:latin typeface="华文细黑" panose="02010600040101010101" pitchFamily="2" charset="-122"/>
                <a:ea typeface="华文细黑" panose="02010600040101010101" pitchFamily="2" charset="-122"/>
              </a:rPr>
              <a:t>领域</a:t>
            </a:r>
            <a:r>
              <a:rPr sz="1600" dirty="0">
                <a:solidFill>
                  <a:schemeClr val="tx1"/>
                </a:solidFill>
                <a:latin typeface="华文细黑" panose="02010600040101010101" pitchFamily="2" charset="-122"/>
                <a:ea typeface="华文细黑" panose="02010600040101010101" pitchFamily="2" charset="-122"/>
              </a:rPr>
              <a:t>，共享行业售前方案、设计方案、技术方案和项目信息等。</a:t>
            </a:r>
            <a:endParaRPr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r>
              <a:rPr lang="zh-CN" sz="1600" b="1" dirty="0">
                <a:solidFill>
                  <a:schemeClr val="tx1"/>
                </a:solidFill>
                <a:latin typeface="华文细黑" panose="02010600040101010101" pitchFamily="2" charset="-122"/>
                <a:ea typeface="华文细黑" panose="02010600040101010101" pitchFamily="2" charset="-122"/>
                <a:sym typeface="+mn-ea"/>
              </a:rPr>
              <a:t>知识星球</a:t>
            </a:r>
            <a:r>
              <a:rPr lang="zh-CN" sz="1600" dirty="0">
                <a:solidFill>
                  <a:schemeClr val="tx1"/>
                </a:solidFill>
                <a:latin typeface="华文细黑" panose="02010600040101010101" pitchFamily="2" charset="-122"/>
                <a:ea typeface="华文细黑" panose="02010600040101010101" pitchFamily="2" charset="-122"/>
                <a:sym typeface="+mn-ea"/>
              </a:rPr>
              <a:t>（扫第二个码）</a:t>
            </a:r>
            <a:r>
              <a:rPr sz="1600" dirty="0">
                <a:solidFill>
                  <a:schemeClr val="tx1"/>
                </a:solidFill>
                <a:latin typeface="华文细黑" panose="02010600040101010101" pitchFamily="2" charset="-122"/>
                <a:ea typeface="华文细黑" panose="02010600040101010101" pitchFamily="2" charset="-122"/>
                <a:sym typeface="+mn-ea"/>
              </a:rPr>
              <a:t>可下载</a:t>
            </a:r>
            <a:r>
              <a:rPr lang="zh-CN" sz="1600" dirty="0">
                <a:solidFill>
                  <a:schemeClr val="tx1"/>
                </a:solidFill>
                <a:latin typeface="华文细黑" panose="02010600040101010101" pitchFamily="2" charset="-122"/>
                <a:ea typeface="华文细黑" panose="02010600040101010101" pitchFamily="2" charset="-122"/>
                <a:sym typeface="+mn-ea"/>
              </a:rPr>
              <a:t>所有</a:t>
            </a:r>
            <a:r>
              <a:rPr sz="1600" dirty="0">
                <a:solidFill>
                  <a:schemeClr val="tx1"/>
                </a:solidFill>
                <a:latin typeface="华文细黑" panose="02010600040101010101" pitchFamily="2" charset="-122"/>
                <a:ea typeface="华文细黑" panose="02010600040101010101" pitchFamily="2" charset="-122"/>
                <a:sym typeface="+mn-ea"/>
              </a:rPr>
              <a:t>资料</a:t>
            </a:r>
            <a:r>
              <a:rPr lang="zh-CN" sz="1600" dirty="0">
                <a:solidFill>
                  <a:schemeClr val="tx1"/>
                </a:solidFill>
                <a:latin typeface="华文细黑" panose="02010600040101010101" pitchFamily="2" charset="-122"/>
                <a:ea typeface="华文细黑" panose="02010600040101010101" pitchFamily="2" charset="-122"/>
                <a:sym typeface="+mn-ea"/>
              </a:rPr>
              <a:t>，并</a:t>
            </a:r>
            <a:r>
              <a:rPr sz="1600" dirty="0">
                <a:solidFill>
                  <a:schemeClr val="tx1"/>
                </a:solidFill>
                <a:latin typeface="华文细黑" panose="02010600040101010101" pitchFamily="2" charset="-122"/>
                <a:ea typeface="华文细黑" panose="02010600040101010101" pitchFamily="2" charset="-122"/>
                <a:sym typeface="+mn-ea"/>
              </a:rPr>
              <a:t>每日</a:t>
            </a:r>
            <a:r>
              <a:rPr lang="zh-CN" sz="1600" dirty="0">
                <a:solidFill>
                  <a:schemeClr val="tx1"/>
                </a:solidFill>
                <a:latin typeface="华文细黑" panose="02010600040101010101" pitchFamily="2" charset="-122"/>
                <a:ea typeface="华文细黑" panose="02010600040101010101" pitchFamily="2" charset="-122"/>
                <a:sym typeface="+mn-ea"/>
              </a:rPr>
              <a:t>上新（注：所有资料均通过互联网等公开渠道获取，仅供个人学习使用，请勿用于商业用途，星球会员费为专家咨询费，非资料购买费）</a:t>
            </a:r>
            <a:r>
              <a:rPr sz="1600" dirty="0">
                <a:solidFill>
                  <a:schemeClr val="tx1"/>
                </a:solidFill>
                <a:latin typeface="华文细黑" panose="02010600040101010101" pitchFamily="2" charset="-122"/>
                <a:ea typeface="华文细黑" panose="02010600040101010101" pitchFamily="2" charset="-122"/>
                <a:sym typeface="+mn-ea"/>
              </a:rPr>
              <a:t>。</a:t>
            </a:r>
            <a:endParaRPr sz="1600" dirty="0">
              <a:solidFill>
                <a:schemeClr val="tx1"/>
              </a:solidFill>
              <a:latin typeface="华文细黑" panose="02010600040101010101" pitchFamily="2" charset="-122"/>
              <a:ea typeface="华文细黑" panose="02010600040101010101" pitchFamily="2" charset="-122"/>
              <a:sym typeface="+mn-ea"/>
            </a:endParaRPr>
          </a:p>
          <a:p>
            <a:pPr marL="285750" lvl="0" indent="-285750">
              <a:lnSpc>
                <a:spcPct val="120000"/>
              </a:lnSpc>
              <a:buFont typeface="+mj-lt"/>
              <a:buAutoNum type="arabicPeriod"/>
            </a:pPr>
            <a:r>
              <a:rPr lang="zh-CN" sz="1600" b="1" dirty="0">
                <a:solidFill>
                  <a:schemeClr val="tx1"/>
                </a:solidFill>
                <a:latin typeface="华文细黑" panose="02010600040101010101" pitchFamily="2" charset="-122"/>
                <a:ea typeface="华文细黑" panose="02010600040101010101" pitchFamily="2" charset="-122"/>
                <a:sym typeface="+mn-ea"/>
              </a:rPr>
              <a:t>未老师</a:t>
            </a:r>
            <a:r>
              <a:rPr lang="zh-CN" sz="1600" dirty="0">
                <a:solidFill>
                  <a:schemeClr val="tx1"/>
                </a:solidFill>
                <a:latin typeface="华文细黑" panose="02010600040101010101" pitchFamily="2" charset="-122"/>
                <a:ea typeface="华文细黑" panose="02010600040101010101" pitchFamily="2" charset="-122"/>
                <a:sym typeface="+mn-ea"/>
              </a:rPr>
              <a:t>（扫第三个码）是</a:t>
            </a:r>
            <a:r>
              <a:rPr sz="1600" dirty="0">
                <a:solidFill>
                  <a:schemeClr val="tx1"/>
                </a:solidFill>
                <a:latin typeface="华文细黑" panose="02010600040101010101" pitchFamily="2" charset="-122"/>
                <a:ea typeface="华文细黑" panose="02010600040101010101" pitchFamily="2" charset="-122"/>
                <a:sym typeface="+mn-ea"/>
              </a:rPr>
              <a:t>十五年行业老专家，甲方乙方都待过，做过咨询，搞过设计，干过项目，懂点业务，也懂点技术，喜欢交友，欢迎加微信咨询</a:t>
            </a:r>
            <a:r>
              <a:rPr lang="zh-CN" sz="1600" dirty="0">
                <a:solidFill>
                  <a:schemeClr val="tx1"/>
                </a:solidFill>
                <a:latin typeface="华文细黑" panose="02010600040101010101" pitchFamily="2" charset="-122"/>
                <a:ea typeface="华文细黑" panose="02010600040101010101" pitchFamily="2" charset="-122"/>
                <a:sym typeface="+mn-ea"/>
              </a:rPr>
              <a:t>和交流。</a:t>
            </a:r>
            <a:endParaRPr lang="zh-CN" sz="1600" dirty="0">
              <a:solidFill>
                <a:schemeClr val="tx1"/>
              </a:solidFill>
              <a:latin typeface="华文细黑" panose="02010600040101010101" pitchFamily="2" charset="-122"/>
              <a:ea typeface="华文细黑" panose="02010600040101010101" pitchFamily="2" charset="-122"/>
              <a:sym typeface="+mn-ea"/>
            </a:endParaRPr>
          </a:p>
        </p:txBody>
      </p:sp>
      <p:sp>
        <p:nvSpPr>
          <p:cNvPr id="6" name="文本框 5"/>
          <p:cNvSpPr txBox="1"/>
          <p:nvPr/>
        </p:nvSpPr>
        <p:spPr>
          <a:xfrm>
            <a:off x="1694842" y="3187440"/>
            <a:ext cx="1808480" cy="73088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城市大脑解决方案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pic>
        <p:nvPicPr>
          <p:cNvPr id="5" name="图片 4"/>
          <p:cNvPicPr>
            <a:picLocks noChangeAspect="1"/>
          </p:cNvPicPr>
          <p:nvPr/>
        </p:nvPicPr>
        <p:blipFill>
          <a:blip r:embed="rId2"/>
          <a:stretch>
            <a:fillRect/>
          </a:stretch>
        </p:blipFill>
        <p:spPr>
          <a:xfrm>
            <a:off x="1313248" y="3948351"/>
            <a:ext cx="2571461" cy="2571461"/>
          </a:xfrm>
          <a:prstGeom prst="rect">
            <a:avLst/>
          </a:prstGeom>
        </p:spPr>
      </p:pic>
      <p:pic>
        <p:nvPicPr>
          <p:cNvPr id="4" name="图片 3"/>
          <p:cNvPicPr>
            <a:picLocks noChangeAspect="1"/>
          </p:cNvPicPr>
          <p:nvPr/>
        </p:nvPicPr>
        <p:blipFill>
          <a:blip r:embed="rId3"/>
          <a:stretch>
            <a:fillRect/>
          </a:stretch>
        </p:blipFill>
        <p:spPr>
          <a:xfrm>
            <a:off x="8462027" y="2878109"/>
            <a:ext cx="2634117" cy="371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 name="picture 600"/>
          <p:cNvPicPr>
            <a:picLocks noChangeAspect="1"/>
          </p:cNvPicPr>
          <p:nvPr/>
        </p:nvPicPr>
        <p:blipFill>
          <a:blip r:embed="rId1"/>
          <a:stretch>
            <a:fillRect/>
          </a:stretch>
        </p:blipFill>
        <p:spPr>
          <a:xfrm rot="21600000">
            <a:off x="0" y="0"/>
            <a:ext cx="12192000" cy="6858000"/>
          </a:xfrm>
          <a:prstGeom prst="rect">
            <a:avLst/>
          </a:prstGeom>
        </p:spPr>
      </p:pic>
      <p:sp>
        <p:nvSpPr>
          <p:cNvPr id="602" name="textbox 602"/>
          <p:cNvSpPr/>
          <p:nvPr/>
        </p:nvSpPr>
        <p:spPr>
          <a:xfrm>
            <a:off x="2801087" y="6244373"/>
            <a:ext cx="6603365" cy="603250"/>
          </a:xfrm>
          <a:prstGeom prst="rect">
            <a:avLst/>
          </a:prstGeom>
        </p:spPr>
        <p:txBody>
          <a:bodyPr vert="horz" wrap="square" lIns="0" tIns="0" rIns="0" bIns="0"/>
          <a:lstStyle/>
          <a:p>
            <a:pPr algn="l" rtl="0" eaLnBrk="0">
              <a:lnSpc>
                <a:spcPct val="90000"/>
              </a:lnSpc>
            </a:pPr>
            <a:endParaRPr lang="en-US" altLang="en-US" sz="100" dirty="0"/>
          </a:p>
          <a:p>
            <a:pPr algn="r" rtl="0" eaLnBrk="0">
              <a:lnSpc>
                <a:spcPct val="97000"/>
              </a:lnSpc>
            </a:pPr>
            <a:r>
              <a:rPr sz="3900" b="1" kern="0" spc="-90" dirty="0">
                <a:solidFill>
                  <a:srgbClr val="FFFFFF">
                    <a:alpha val="100000"/>
                  </a:srgbClr>
                </a:solidFill>
                <a:latin typeface="宋体"/>
                <a:ea typeface="宋体"/>
                <a:cs typeface="宋体"/>
              </a:rPr>
              <a:t>三维空间运算（交、并、差）</a:t>
            </a:r>
            <a:endParaRPr lang="en-US" altLang="en-US" sz="3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 name="picture 604"/>
          <p:cNvPicPr>
            <a:picLocks noChangeAspect="1"/>
          </p:cNvPicPr>
          <p:nvPr/>
        </p:nvPicPr>
        <p:blipFill>
          <a:blip r:embed="rId1"/>
          <a:stretch>
            <a:fillRect/>
          </a:stretch>
        </p:blipFill>
        <p:spPr>
          <a:xfrm rot="21600000">
            <a:off x="0" y="0"/>
            <a:ext cx="12192000" cy="6858000"/>
          </a:xfrm>
          <a:prstGeom prst="rect">
            <a:avLst/>
          </a:prstGeom>
        </p:spPr>
      </p:pic>
      <p:sp>
        <p:nvSpPr>
          <p:cNvPr id="606" name="textbox 606"/>
          <p:cNvSpPr/>
          <p:nvPr/>
        </p:nvSpPr>
        <p:spPr>
          <a:xfrm>
            <a:off x="227787" y="5423219"/>
            <a:ext cx="11440794" cy="1090294"/>
          </a:xfrm>
          <a:prstGeom prst="rect">
            <a:avLst/>
          </a:prstGeom>
        </p:spPr>
        <p:txBody>
          <a:bodyPr vert="horz" wrap="square" lIns="0" tIns="0" rIns="0" bIns="0"/>
          <a:lstStyle/>
          <a:p>
            <a:pPr algn="l" rtl="0" eaLnBrk="0">
              <a:lnSpc>
                <a:spcPct val="72000"/>
              </a:lnSpc>
            </a:pPr>
            <a:endParaRPr lang="en-US" altLang="en-US" sz="100" dirty="0"/>
          </a:p>
          <a:p>
            <a:pPr marL="3540125" algn="l" rtl="0" eaLnBrk="0">
              <a:lnSpc>
                <a:spcPct val="96000"/>
              </a:lnSpc>
            </a:pPr>
            <a:r>
              <a:rPr sz="4400" b="1" kern="0" spc="-20" dirty="0">
                <a:solidFill>
                  <a:srgbClr val="FFFFFF">
                    <a:alpha val="100000"/>
                  </a:srgbClr>
                </a:solidFill>
                <a:latin typeface="宋体"/>
                <a:ea typeface="宋体"/>
                <a:cs typeface="宋体"/>
              </a:rPr>
              <a:t>三维空间关系判定</a:t>
            </a:r>
            <a:endParaRPr lang="en-US" altLang="en-US" sz="4400" dirty="0"/>
          </a:p>
          <a:p>
            <a:pPr algn="r" rtl="0" eaLnBrk="0">
              <a:lnSpc>
                <a:spcPct val="99000"/>
              </a:lnSpc>
              <a:spcBef>
                <a:spcPts val="595"/>
              </a:spcBef>
            </a:pPr>
            <a:r>
              <a:rPr sz="2300" kern="0" spc="90" dirty="0">
                <a:solidFill>
                  <a:srgbClr val="FFFFFF">
                    <a:alpha val="100000"/>
                  </a:srgbClr>
                </a:solidFill>
                <a:latin typeface="宋体"/>
                <a:ea typeface="宋体"/>
                <a:cs typeface="宋体"/>
              </a:rPr>
              <a:t>根据查询条件查询对象，可以是包含、分离、重合、相交、被包含、包含或相关关系</a:t>
            </a:r>
            <a:r>
              <a:rPr sz="2300" kern="0" spc="-360" dirty="0">
                <a:solidFill>
                  <a:srgbClr val="FFFFFF">
                    <a:alpha val="100000"/>
                  </a:srgbClr>
                </a:solidFill>
                <a:latin typeface="宋体"/>
                <a:ea typeface="宋体"/>
                <a:cs typeface="宋体"/>
              </a:rPr>
              <a:t> </a:t>
            </a:r>
            <a:r>
              <a:rPr sz="23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2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608"/>
          <p:cNvPicPr>
            <a:picLocks noChangeAspect="1"/>
          </p:cNvPicPr>
          <p:nvPr/>
        </p:nvPicPr>
        <p:blipFill>
          <a:blip r:embed="rId1"/>
          <a:stretch>
            <a:fillRect/>
          </a:stretch>
        </p:blipFill>
        <p:spPr>
          <a:xfrm rot="21600000">
            <a:off x="0" y="0"/>
            <a:ext cx="12192000" cy="6858000"/>
          </a:xfrm>
          <a:prstGeom prst="rect">
            <a:avLst/>
          </a:prstGeom>
        </p:spPr>
      </p:pic>
      <p:sp>
        <p:nvSpPr>
          <p:cNvPr id="610" name="textbox 610"/>
          <p:cNvSpPr/>
          <p:nvPr/>
        </p:nvSpPr>
        <p:spPr>
          <a:xfrm>
            <a:off x="2915387" y="2504223"/>
            <a:ext cx="7150100"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80" dirty="0">
                <a:solidFill>
                  <a:srgbClr val="FFFFFF">
                    <a:alpha val="100000"/>
                  </a:srgbClr>
                </a:solidFill>
                <a:latin typeface="宋体"/>
                <a:ea typeface="宋体"/>
                <a:cs typeface="宋体"/>
              </a:rPr>
              <a:t>城市计算：基于业务的深度融合</a:t>
            </a:r>
            <a:endParaRPr lang="en-US" altLang="en-US" sz="3900" dirty="0"/>
          </a:p>
        </p:txBody>
      </p:sp>
      <p:sp>
        <p:nvSpPr>
          <p:cNvPr id="612" name="textbox 612"/>
          <p:cNvSpPr/>
          <p:nvPr/>
        </p:nvSpPr>
        <p:spPr>
          <a:xfrm>
            <a:off x="196215" y="6447637"/>
            <a:ext cx="10852784" cy="30924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235"/>
              </a:lnSpc>
            </a:pPr>
            <a:r>
              <a:rPr sz="2700" b="1" kern="0" spc="40" baseline="-20000" dirty="0">
                <a:solidFill>
                  <a:srgbClr val="909090">
                    <a:alpha val="100000"/>
                  </a:srgbClr>
                </a:solidFill>
                <a:latin typeface="Times New Roman" panose="02020603050405020304"/>
                <a:ea typeface="Times New Roman" panose="02020603050405020304"/>
                <a:cs typeface="Times New Roman" panose="02020603050405020304"/>
              </a:rPr>
              <a:t>P63</a:t>
            </a:r>
            <a:r>
              <a:rPr sz="1700" b="1" kern="0" spc="40" dirty="0">
                <a:solidFill>
                  <a:srgbClr val="909090">
                    <a:alpha val="100000"/>
                  </a:srgbClr>
                </a:solidFill>
                <a:latin typeface="Times New Roman" panose="02020603050405020304"/>
                <a:ea typeface="Times New Roman" panose="02020603050405020304"/>
                <a:cs typeface="Times New Roman" panose="02020603050405020304"/>
              </a:rPr>
              <a:t>                         </a:t>
            </a:r>
            <a:r>
              <a:rPr sz="1700" kern="0" spc="40" dirty="0">
                <a:solidFill>
                  <a:srgbClr val="FFFFFF">
                    <a:alpha val="100000"/>
                  </a:srgbClr>
                </a:solidFill>
                <a:latin typeface="宋体"/>
                <a:ea typeface="宋体"/>
                <a:cs typeface="宋体"/>
              </a:rPr>
              <a:t>等值线分析                        </a:t>
            </a:r>
            <a:r>
              <a:rPr sz="2700" kern="0" spc="40" baseline="5000" dirty="0">
                <a:solidFill>
                  <a:srgbClr val="FFFFFF">
                    <a:alpha val="100000"/>
                  </a:srgbClr>
                </a:solidFill>
                <a:latin typeface="宋体"/>
                <a:ea typeface="宋体"/>
                <a:cs typeface="宋体"/>
              </a:rPr>
              <a:t>坡度坡向分析</a:t>
            </a:r>
            <a:r>
              <a:rPr sz="1700" kern="0" spc="40" dirty="0">
                <a:solidFill>
                  <a:srgbClr val="FFFFFF">
                    <a:alpha val="100000"/>
                  </a:srgbClr>
                </a:solidFill>
                <a:latin typeface="宋体"/>
                <a:ea typeface="宋体"/>
                <a:cs typeface="宋体"/>
              </a:rPr>
              <a:t>            </a:t>
            </a:r>
            <a:r>
              <a:rPr sz="1700" kern="0" spc="30" dirty="0">
                <a:solidFill>
                  <a:srgbClr val="FFFFFF">
                    <a:alpha val="100000"/>
                  </a:srgbClr>
                </a:solidFill>
                <a:latin typeface="宋体"/>
                <a:ea typeface="宋体"/>
                <a:cs typeface="宋体"/>
              </a:rPr>
              <a:t>        </a:t>
            </a:r>
            <a:r>
              <a:rPr sz="1700" kern="0" spc="30" dirty="0">
                <a:solidFill>
                  <a:srgbClr val="FFFFFF">
                    <a:alpha val="100000"/>
                  </a:srgbClr>
                </a:solidFill>
                <a:latin typeface="宋体"/>
                <a:ea typeface="宋体"/>
                <a:cs typeface="宋体"/>
              </a:rPr>
              <a:t>三维缓冲区分析</a:t>
            </a:r>
            <a:endParaRPr lang="en-US" altLang="en-US" sz="1700" dirty="0"/>
          </a:p>
        </p:txBody>
      </p:sp>
      <p:sp>
        <p:nvSpPr>
          <p:cNvPr id="614" name="textbox 614"/>
          <p:cNvSpPr/>
          <p:nvPr/>
        </p:nvSpPr>
        <p:spPr>
          <a:xfrm>
            <a:off x="9471329" y="4288637"/>
            <a:ext cx="1158875"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80" dirty="0">
                <a:solidFill>
                  <a:srgbClr val="FFFFFF">
                    <a:alpha val="100000"/>
                  </a:srgbClr>
                </a:solidFill>
                <a:latin typeface="宋体"/>
                <a:ea typeface="宋体"/>
                <a:cs typeface="宋体"/>
              </a:rPr>
              <a:t>剖面线分析</a:t>
            </a:r>
            <a:endParaRPr lang="en-US" altLang="en-US" sz="1700" dirty="0"/>
          </a:p>
        </p:txBody>
      </p:sp>
      <p:sp>
        <p:nvSpPr>
          <p:cNvPr id="616" name="textbox 616"/>
          <p:cNvSpPr/>
          <p:nvPr/>
        </p:nvSpPr>
        <p:spPr>
          <a:xfrm>
            <a:off x="2156129" y="4314037"/>
            <a:ext cx="1158875"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80" dirty="0">
                <a:solidFill>
                  <a:srgbClr val="FFFFFF">
                    <a:alpha val="100000"/>
                  </a:srgbClr>
                </a:solidFill>
                <a:latin typeface="宋体"/>
                <a:ea typeface="宋体"/>
                <a:cs typeface="宋体"/>
              </a:rPr>
              <a:t>开敞度分析</a:t>
            </a:r>
            <a:endParaRPr lang="en-US" altLang="en-US" sz="1700" dirty="0"/>
          </a:p>
        </p:txBody>
      </p:sp>
      <p:sp>
        <p:nvSpPr>
          <p:cNvPr id="618" name="textbox 618"/>
          <p:cNvSpPr/>
          <p:nvPr/>
        </p:nvSpPr>
        <p:spPr>
          <a:xfrm>
            <a:off x="5814644" y="2191232"/>
            <a:ext cx="1158239"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80" dirty="0">
                <a:solidFill>
                  <a:srgbClr val="FFFFFF">
                    <a:alpha val="100000"/>
                  </a:srgbClr>
                </a:solidFill>
                <a:latin typeface="宋体"/>
                <a:ea typeface="宋体"/>
                <a:cs typeface="宋体"/>
              </a:rPr>
              <a:t>可视域分析</a:t>
            </a:r>
            <a:endParaRPr lang="en-US" altLang="en-US" sz="1700" dirty="0"/>
          </a:p>
        </p:txBody>
      </p:sp>
      <p:sp>
        <p:nvSpPr>
          <p:cNvPr id="620" name="textbox 620"/>
          <p:cNvSpPr/>
          <p:nvPr/>
        </p:nvSpPr>
        <p:spPr>
          <a:xfrm>
            <a:off x="1977415" y="2155037"/>
            <a:ext cx="930910"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70" dirty="0">
                <a:solidFill>
                  <a:srgbClr val="FFFFFF">
                    <a:alpha val="100000"/>
                  </a:srgbClr>
                </a:solidFill>
                <a:latin typeface="宋体"/>
                <a:ea typeface="宋体"/>
                <a:cs typeface="宋体"/>
              </a:rPr>
              <a:t>通视分析</a:t>
            </a:r>
            <a:endParaRPr lang="en-US" altLang="en-US" sz="1700" dirty="0"/>
          </a:p>
        </p:txBody>
      </p:sp>
      <p:sp>
        <p:nvSpPr>
          <p:cNvPr id="622" name="textbox 622"/>
          <p:cNvSpPr/>
          <p:nvPr/>
        </p:nvSpPr>
        <p:spPr>
          <a:xfrm>
            <a:off x="10174046" y="2191232"/>
            <a:ext cx="913130"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40" dirty="0">
                <a:solidFill>
                  <a:srgbClr val="FFFFFF">
                    <a:alpha val="100000"/>
                  </a:srgbClr>
                </a:solidFill>
                <a:latin typeface="宋体"/>
                <a:ea typeface="宋体"/>
                <a:cs typeface="宋体"/>
              </a:rPr>
              <a:t>阴影分析</a:t>
            </a:r>
            <a:endParaRPr lang="en-US" altLang="en-US" sz="1700" dirty="0"/>
          </a:p>
        </p:txBody>
      </p:sp>
      <p:sp>
        <p:nvSpPr>
          <p:cNvPr id="624" name="textbox 624"/>
          <p:cNvSpPr/>
          <p:nvPr/>
        </p:nvSpPr>
        <p:spPr>
          <a:xfrm>
            <a:off x="5915634" y="4326737"/>
            <a:ext cx="892175" cy="2857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100000"/>
              </a:lnSpc>
            </a:pPr>
            <a:r>
              <a:rPr sz="1700" kern="0" spc="0" dirty="0">
                <a:solidFill>
                  <a:srgbClr val="FFFFFF">
                    <a:alpha val="100000"/>
                  </a:srgbClr>
                </a:solidFill>
                <a:latin typeface="宋体"/>
                <a:ea typeface="宋体"/>
                <a:cs typeface="宋体"/>
              </a:rPr>
              <a:t>日照分析</a:t>
            </a:r>
            <a:endParaRPr lang="en-US" alt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 name="picture 626"/>
          <p:cNvPicPr>
            <a:picLocks noChangeAspect="1"/>
          </p:cNvPicPr>
          <p:nvPr/>
        </p:nvPicPr>
        <p:blipFill>
          <a:blip r:embed="rId1"/>
          <a:stretch>
            <a:fillRect/>
          </a:stretch>
        </p:blipFill>
        <p:spPr>
          <a:xfrm rot="21600000">
            <a:off x="1193291" y="0"/>
            <a:ext cx="10122407" cy="6617207"/>
          </a:xfrm>
          <a:prstGeom prst="rect">
            <a:avLst/>
          </a:prstGeom>
        </p:spPr>
      </p:pic>
      <p:pic>
        <p:nvPicPr>
          <p:cNvPr id="628" name="picture 628"/>
          <p:cNvPicPr>
            <a:picLocks noChangeAspect="1"/>
          </p:cNvPicPr>
          <p:nvPr/>
        </p:nvPicPr>
        <p:blipFill>
          <a:blip r:embed="rId2"/>
          <a:stretch>
            <a:fillRect/>
          </a:stretch>
        </p:blipFill>
        <p:spPr>
          <a:xfrm rot="21600000">
            <a:off x="0" y="0"/>
            <a:ext cx="12192000" cy="6858000"/>
          </a:xfrm>
          <a:prstGeom prst="rect">
            <a:avLst/>
          </a:prstGeom>
        </p:spPr>
      </p:pic>
      <p:sp>
        <p:nvSpPr>
          <p:cNvPr id="630" name="textbox 630"/>
          <p:cNvSpPr/>
          <p:nvPr/>
        </p:nvSpPr>
        <p:spPr>
          <a:xfrm>
            <a:off x="2915387" y="173773"/>
            <a:ext cx="7150100" cy="603250"/>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7000"/>
              </a:lnSpc>
            </a:pPr>
            <a:r>
              <a:rPr sz="3900" b="1" kern="0" spc="80" dirty="0">
                <a:solidFill>
                  <a:srgbClr val="FFFFFF">
                    <a:alpha val="100000"/>
                  </a:srgbClr>
                </a:solidFill>
                <a:latin typeface="宋体"/>
                <a:ea typeface="宋体"/>
                <a:cs typeface="宋体"/>
              </a:rPr>
              <a:t>城市计算：基于业务的深度融合</a:t>
            </a:r>
            <a:endParaRPr lang="en-US" altLang="en-US" sz="3900" dirty="0"/>
          </a:p>
        </p:txBody>
      </p:sp>
      <p:sp>
        <p:nvSpPr>
          <p:cNvPr id="632" name="textbox 632"/>
          <p:cNvSpPr/>
          <p:nvPr/>
        </p:nvSpPr>
        <p:spPr>
          <a:xfrm>
            <a:off x="1356029" y="3561996"/>
            <a:ext cx="5939790" cy="529590"/>
          </a:xfrm>
          <a:prstGeom prst="rect">
            <a:avLst/>
          </a:prstGeom>
        </p:spPr>
        <p:txBody>
          <a:bodyPr vert="horz" wrap="square" lIns="0" tIns="0" rIns="0" bIns="0"/>
          <a:lstStyle/>
          <a:p>
            <a:pPr algn="l" rtl="0" eaLnBrk="0">
              <a:lnSpc>
                <a:spcPct val="79000"/>
              </a:lnSpc>
            </a:pPr>
            <a:endParaRPr lang="en-US" altLang="en-US" sz="100" dirty="0"/>
          </a:p>
          <a:p>
            <a:pPr algn="r" rtl="0" eaLnBrk="0">
              <a:lnSpc>
                <a:spcPct val="97000"/>
              </a:lnSpc>
            </a:pPr>
            <a:r>
              <a:rPr sz="1100" kern="0" spc="-10" dirty="0">
                <a:solidFill>
                  <a:srgbClr val="FFFFFF">
                    <a:alpha val="100000"/>
                  </a:srgbClr>
                </a:solidFill>
                <a:latin typeface="宋体"/>
                <a:ea typeface="宋体"/>
                <a:cs typeface="宋体"/>
              </a:rPr>
              <a:t>复合规则</a:t>
            </a:r>
            <a:endParaRPr lang="en-US" altLang="en-US" sz="1100" dirty="0"/>
          </a:p>
          <a:p>
            <a:pPr algn="l" rtl="0" eaLnBrk="0">
              <a:lnSpc>
                <a:spcPct val="109000"/>
              </a:lnSpc>
            </a:pPr>
            <a:endParaRPr lang="en-US" altLang="en-US" sz="500" dirty="0"/>
          </a:p>
          <a:p>
            <a:pPr marL="12700" algn="l" rtl="0" eaLnBrk="0">
              <a:lnSpc>
                <a:spcPct val="100000"/>
              </a:lnSpc>
            </a:pPr>
            <a:r>
              <a:rPr sz="1700" kern="0" spc="20" dirty="0">
                <a:solidFill>
                  <a:srgbClr val="FFFFFF">
                    <a:alpha val="100000"/>
                  </a:srgbClr>
                </a:solidFill>
                <a:latin typeface="宋体"/>
                <a:ea typeface="宋体"/>
                <a:cs typeface="宋体"/>
              </a:rPr>
              <a:t>规则             </a:t>
            </a:r>
            <a:r>
              <a:rPr sz="1700" kern="0" spc="10" dirty="0">
                <a:solidFill>
                  <a:srgbClr val="FFFFFF">
                    <a:alpha val="100000"/>
                  </a:srgbClr>
                </a:solidFill>
                <a:latin typeface="宋体"/>
                <a:ea typeface="宋体"/>
                <a:cs typeface="宋体"/>
              </a:rPr>
              <a:t> </a:t>
            </a:r>
            <a:r>
              <a:rPr sz="1100" kern="0" spc="10" dirty="0">
                <a:solidFill>
                  <a:srgbClr val="FFFFFF">
                    <a:alpha val="100000"/>
                  </a:srgbClr>
                </a:solidFill>
                <a:latin typeface="宋体"/>
                <a:ea typeface="宋体"/>
                <a:cs typeface="宋体"/>
              </a:rPr>
              <a:t>单一规则</a:t>
            </a:r>
            <a:endParaRPr lang="en-US" altLang="en-US" sz="1100" dirty="0"/>
          </a:p>
        </p:txBody>
      </p:sp>
      <p:sp>
        <p:nvSpPr>
          <p:cNvPr id="634" name="textbox 634"/>
          <p:cNvSpPr/>
          <p:nvPr/>
        </p:nvSpPr>
        <p:spPr>
          <a:xfrm>
            <a:off x="1367815" y="1291437"/>
            <a:ext cx="9217025" cy="2863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055"/>
              </a:lnSpc>
            </a:pPr>
            <a:r>
              <a:rPr sz="1700" kern="0" spc="10" dirty="0">
                <a:solidFill>
                  <a:srgbClr val="FFFFFF">
                    <a:alpha val="100000"/>
                  </a:srgbClr>
                </a:solidFill>
                <a:latin typeface="宋体"/>
                <a:ea typeface="宋体"/>
                <a:cs typeface="宋体"/>
              </a:rPr>
              <a:t>应用</a:t>
            </a:r>
            <a:r>
              <a:rPr sz="1700" kern="0" spc="70" dirty="0">
                <a:solidFill>
                  <a:srgbClr val="FFFFFF">
                    <a:alpha val="100000"/>
                  </a:srgbClr>
                </a:solidFill>
                <a:latin typeface="宋体"/>
                <a:ea typeface="宋体"/>
                <a:cs typeface="宋体"/>
              </a:rPr>
              <a:t>        </a:t>
            </a:r>
            <a:r>
              <a:rPr sz="1400" kern="0" spc="10" dirty="0">
                <a:solidFill>
                  <a:srgbClr val="FFFFFF">
                    <a:alpha val="100000"/>
                  </a:srgbClr>
                </a:solidFill>
                <a:latin typeface="宋体"/>
                <a:ea typeface="宋体"/>
                <a:cs typeface="宋体"/>
              </a:rPr>
              <a:t>项目选址              </a:t>
            </a:r>
            <a:r>
              <a:rPr sz="1400" kern="0" spc="10" dirty="0">
                <a:solidFill>
                  <a:srgbClr val="FFFFFF">
                    <a:alpha val="100000"/>
                  </a:srgbClr>
                </a:solidFill>
                <a:latin typeface="宋体"/>
                <a:ea typeface="宋体"/>
                <a:cs typeface="宋体"/>
              </a:rPr>
              <a:t>冲突检测</a:t>
            </a:r>
            <a:r>
              <a:rPr sz="1400" kern="0" spc="30" dirty="0">
                <a:solidFill>
                  <a:srgbClr val="FFFFFF">
                    <a:alpha val="100000"/>
                  </a:srgbClr>
                </a:solidFill>
                <a:latin typeface="宋体"/>
                <a:ea typeface="宋体"/>
                <a:cs typeface="宋体"/>
              </a:rPr>
              <a:t>                  </a:t>
            </a:r>
            <a:r>
              <a:rPr sz="1400" kern="0" spc="10" dirty="0">
                <a:solidFill>
                  <a:srgbClr val="FFFFFF">
                    <a:alpha val="100000"/>
                  </a:srgbClr>
                </a:solidFill>
                <a:latin typeface="宋体"/>
                <a:ea typeface="宋体"/>
                <a:cs typeface="宋体"/>
              </a:rPr>
              <a:t>用地决策</a:t>
            </a:r>
            <a:r>
              <a:rPr sz="1400" kern="0" spc="0" dirty="0">
                <a:solidFill>
                  <a:srgbClr val="FFFFFF">
                    <a:alpha val="100000"/>
                  </a:srgbClr>
                </a:solidFill>
                <a:latin typeface="宋体"/>
                <a:ea typeface="宋体"/>
                <a:cs typeface="宋体"/>
              </a:rPr>
              <a:t>模型                   </a:t>
            </a:r>
            <a:r>
              <a:rPr sz="2100" kern="0" spc="0" baseline="5000" dirty="0">
                <a:solidFill>
                  <a:srgbClr val="FFFFFF">
                    <a:alpha val="100000"/>
                  </a:srgbClr>
                </a:solidFill>
                <a:latin typeface="宋体"/>
                <a:ea typeface="宋体"/>
                <a:cs typeface="宋体"/>
              </a:rPr>
              <a:t>热点分析</a:t>
            </a:r>
            <a:endParaRPr lang="en-US" altLang="en-US" sz="2100" baseline="5000" dirty="0"/>
          </a:p>
        </p:txBody>
      </p:sp>
      <p:sp>
        <p:nvSpPr>
          <p:cNvPr id="636" name="textbox 636"/>
          <p:cNvSpPr/>
          <p:nvPr/>
        </p:nvSpPr>
        <p:spPr>
          <a:xfrm>
            <a:off x="2685618" y="6142837"/>
            <a:ext cx="7753984" cy="29781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140"/>
              </a:lnSpc>
            </a:pPr>
            <a:r>
              <a:rPr sz="1700" kern="0" spc="70" dirty="0">
                <a:solidFill>
                  <a:srgbClr val="FFFFFF">
                    <a:alpha val="100000"/>
                  </a:srgbClr>
                </a:solidFill>
                <a:latin typeface="宋体"/>
                <a:ea typeface="宋体"/>
                <a:cs typeface="宋体"/>
              </a:rPr>
              <a:t>国土空间规划数据</a:t>
            </a:r>
            <a:r>
              <a:rPr sz="1700" kern="0" spc="90" dirty="0">
                <a:solidFill>
                  <a:srgbClr val="FFFFFF">
                    <a:alpha val="100000"/>
                  </a:srgbClr>
                </a:solidFill>
                <a:latin typeface="宋体"/>
                <a:ea typeface="宋体"/>
                <a:cs typeface="宋体"/>
              </a:rPr>
              <a:t>        </a:t>
            </a:r>
            <a:r>
              <a:rPr sz="1700" kern="0" spc="70" dirty="0">
                <a:solidFill>
                  <a:srgbClr val="FFFFFF">
                    <a:alpha val="100000"/>
                  </a:srgbClr>
                </a:solidFill>
                <a:latin typeface="宋体"/>
                <a:ea typeface="宋体"/>
                <a:cs typeface="宋体"/>
              </a:rPr>
              <a:t>法律法规</a:t>
            </a:r>
            <a:r>
              <a:rPr sz="1700" kern="0" spc="30" dirty="0">
                <a:solidFill>
                  <a:srgbClr val="FFFFFF">
                    <a:alpha val="100000"/>
                  </a:srgbClr>
                </a:solidFill>
                <a:latin typeface="宋体"/>
                <a:ea typeface="宋体"/>
                <a:cs typeface="宋体"/>
              </a:rPr>
              <a:t>         </a:t>
            </a:r>
            <a:r>
              <a:rPr sz="1700" kern="0" spc="70" dirty="0">
                <a:solidFill>
                  <a:srgbClr val="FFFFFF">
                    <a:alpha val="100000"/>
                  </a:srgbClr>
                </a:solidFill>
                <a:latin typeface="宋体"/>
                <a:ea typeface="宋体"/>
                <a:cs typeface="宋体"/>
              </a:rPr>
              <a:t>数据标准 </a:t>
            </a:r>
            <a:r>
              <a:rPr sz="1700" kern="0" spc="60" dirty="0">
                <a:solidFill>
                  <a:srgbClr val="FFFFFF">
                    <a:alpha val="100000"/>
                  </a:srgbClr>
                </a:solidFill>
                <a:latin typeface="宋体"/>
                <a:ea typeface="宋体"/>
                <a:cs typeface="宋体"/>
              </a:rPr>
              <a:t>          </a:t>
            </a:r>
            <a:r>
              <a:rPr sz="1700" kern="0" spc="60" dirty="0">
                <a:solidFill>
                  <a:srgbClr val="FFFFFF">
                    <a:alpha val="100000"/>
                  </a:srgbClr>
                </a:solidFill>
                <a:latin typeface="宋体"/>
                <a:ea typeface="宋体"/>
                <a:cs typeface="宋体"/>
              </a:rPr>
              <a:t>数据字典</a:t>
            </a:r>
            <a:endParaRPr lang="en-US" altLang="en-US" sz="1700" dirty="0"/>
          </a:p>
        </p:txBody>
      </p:sp>
      <p:graphicFrame>
        <p:nvGraphicFramePr>
          <p:cNvPr id="638" name="table 638"/>
          <p:cNvGraphicFramePr>
            <a:graphicFrameLocks noGrp="1"/>
          </p:cNvGraphicFramePr>
          <p:nvPr/>
        </p:nvGraphicFramePr>
        <p:xfrm>
          <a:off x="2348953" y="5223878"/>
          <a:ext cx="1367155" cy="582930"/>
        </p:xfrm>
        <a:graphic>
          <a:graphicData uri="http://schemas.openxmlformats.org/drawingml/2006/table">
            <a:tbl>
              <a:tblPr>
                <a:solidFill>
                  <a:srgbClr val="FFFFFF"/>
                </a:solidFill>
              </a:tblPr>
              <a:tblGrid>
                <a:gridCol w="212090"/>
                <a:gridCol w="942975"/>
                <a:gridCol w="212090"/>
              </a:tblGrid>
              <a:tr h="582930">
                <a:tc>
                  <a:txBody>
                    <a:bodyPr/>
                    <a:lstStyle/>
                    <a:p>
                      <a:pPr algn="l" rtl="0" eaLnBrk="0">
                        <a:lnSpc>
                          <a:spcPct val="100000"/>
                        </a:lnSpc>
                      </a:pPr>
                      <a:endParaRPr lang="en-US" altLang="en-US" sz="1000" dirty="0"/>
                    </a:p>
                  </a:txBody>
                  <a:tcPr marL="0" marR="0" marT="0" marB="0" vert="horz">
                    <a:lnL w="6350" cap="flat" cmpd="sng" algn="ctr">
                      <a:solidFill>
                        <a:srgbClr val="2A6BB9"/>
                      </a:solidFill>
                      <a:prstDash val="solid"/>
                      <a:round/>
                      <a:headEnd type="none" w="med" len="med"/>
                      <a:tailEnd type="none" w="med" len="med"/>
                    </a:lnL>
                    <a:lnR w="6350" cap="flat" cmpd="sng" algn="ctr">
                      <a:solidFill>
                        <a:srgbClr val="2A6BB9"/>
                      </a:solidFill>
                      <a:prstDash val="solid"/>
                      <a:round/>
                      <a:headEnd type="none" w="med" len="med"/>
                      <a:tailEnd type="none" w="med" len="med"/>
                    </a:lnR>
                    <a:lnT w="6350" cap="flat" cmpd="sng" algn="ctr">
                      <a:solidFill>
                        <a:srgbClr val="2A6BB9"/>
                      </a:solidFill>
                      <a:prstDash val="solid"/>
                      <a:round/>
                      <a:headEnd type="none" w="med" len="med"/>
                      <a:tailEnd type="none" w="med" len="med"/>
                    </a:lnT>
                    <a:lnB w="6350" cap="flat" cmpd="sng" algn="ctr">
                      <a:solidFill>
                        <a:srgbClr val="2A6BB9"/>
                      </a:solidFill>
                      <a:prstDash val="solid"/>
                      <a:round/>
                      <a:headEnd type="none" w="med" len="med"/>
                      <a:tailEnd type="none" w="med" len="med"/>
                    </a:lnB>
                    <a:solidFill>
                      <a:srgbClr val="FFFFFF"/>
                    </a:solidFill>
                  </a:tcPr>
                </a:tc>
                <a:tc>
                  <a:txBody>
                    <a:bodyPr/>
                    <a:lstStyle/>
                    <a:p>
                      <a:pPr algn="l" rtl="0" eaLnBrk="0">
                        <a:lnSpc>
                          <a:spcPct val="101000"/>
                        </a:lnSpc>
                      </a:pPr>
                      <a:endParaRPr lang="en-US" altLang="en-US" sz="400" dirty="0"/>
                    </a:p>
                    <a:p>
                      <a:pPr marL="325755" indent="-152400" algn="l" rtl="0" eaLnBrk="0">
                        <a:lnSpc>
                          <a:spcPct val="98000"/>
                        </a:lnSpc>
                        <a:spcBef>
                          <a:spcPts val="0"/>
                        </a:spcBef>
                      </a:pPr>
                      <a:r>
                        <a:rPr sz="1200" b="1" kern="0" spc="-30" dirty="0">
                          <a:solidFill>
                            <a:srgbClr val="000000">
                              <a:alpha val="100000"/>
                            </a:srgbClr>
                          </a:solidFill>
                          <a:latin typeface="宋体"/>
                          <a:ea typeface="宋体"/>
                          <a:cs typeface="宋体"/>
                        </a:rPr>
                        <a:t>二维空间</a:t>
                      </a:r>
                      <a:r>
                        <a:rPr sz="1200" kern="0" spc="10" dirty="0">
                          <a:solidFill>
                            <a:srgbClr val="000000">
                              <a:alpha val="100000"/>
                            </a:srgbClr>
                          </a:solidFill>
                          <a:latin typeface="宋体"/>
                          <a:ea typeface="宋体"/>
                          <a:cs typeface="宋体"/>
                        </a:rPr>
                        <a:t>   </a:t>
                      </a:r>
                      <a:r>
                        <a:rPr sz="1200" b="1" kern="0" spc="-40" dirty="0">
                          <a:solidFill>
                            <a:srgbClr val="000000">
                              <a:alpha val="100000"/>
                            </a:srgbClr>
                          </a:solidFill>
                          <a:latin typeface="宋体"/>
                          <a:ea typeface="宋体"/>
                          <a:cs typeface="宋体"/>
                        </a:rPr>
                        <a:t>分析</a:t>
                      </a:r>
                      <a:endParaRPr lang="en-US" altLang="en-US" sz="1200" dirty="0"/>
                    </a:p>
                  </a:txBody>
                  <a:tcPr marL="0" marR="0" marT="0" marB="0" vert="horz">
                    <a:lnL w="6350" cap="flat" cmpd="sng" algn="ctr">
                      <a:solidFill>
                        <a:srgbClr val="2A6BB9"/>
                      </a:solidFill>
                      <a:prstDash val="solid"/>
                      <a:round/>
                      <a:headEnd type="none" w="med" len="med"/>
                      <a:tailEnd type="none" w="med" len="med"/>
                    </a:lnL>
                    <a:lnR w="6350" cap="flat" cmpd="sng" algn="ctr">
                      <a:solidFill>
                        <a:srgbClr val="2A6BB9"/>
                      </a:solidFill>
                      <a:prstDash val="solid"/>
                      <a:round/>
                      <a:headEnd type="none" w="med" len="med"/>
                      <a:tailEnd type="none" w="med" len="med"/>
                    </a:lnR>
                    <a:lnT w="6350" cap="flat" cmpd="sng" algn="ctr">
                      <a:solidFill>
                        <a:srgbClr val="2A6BB9"/>
                      </a:solidFill>
                      <a:prstDash val="solid"/>
                      <a:round/>
                      <a:headEnd type="none" w="med" len="med"/>
                      <a:tailEnd type="none" w="med" len="med"/>
                    </a:lnT>
                    <a:lnB w="6350" cap="flat" cmpd="sng" algn="ctr">
                      <a:solidFill>
                        <a:srgbClr val="2A6BB9"/>
                      </a:solidFill>
                      <a:prstDash val="solid"/>
                      <a:round/>
                      <a:headEnd type="none" w="med" len="med"/>
                      <a:tailEnd type="none" w="med" len="med"/>
                    </a:lnB>
                    <a:solidFill>
                      <a:srgbClr val="FFFFFF"/>
                    </a:solidFill>
                  </a:tcPr>
                </a:tc>
                <a:tc>
                  <a:txBody>
                    <a:bodyPr/>
                    <a:lstStyle/>
                    <a:p>
                      <a:pPr algn="l" rtl="0" eaLnBrk="0">
                        <a:lnSpc>
                          <a:spcPct val="100000"/>
                        </a:lnSpc>
                      </a:pPr>
                      <a:endParaRPr lang="en-US" altLang="en-US" sz="1000" dirty="0"/>
                    </a:p>
                  </a:txBody>
                  <a:tcPr marL="0" marR="0" marT="0" marB="0" vert="horz">
                    <a:lnL w="6350" cap="flat" cmpd="sng" algn="ctr">
                      <a:solidFill>
                        <a:srgbClr val="2A6BB9"/>
                      </a:solidFill>
                      <a:prstDash val="solid"/>
                      <a:round/>
                      <a:headEnd type="none" w="med" len="med"/>
                      <a:tailEnd type="none" w="med" len="med"/>
                    </a:lnL>
                    <a:lnR w="6350" cap="flat" cmpd="sng" algn="ctr">
                      <a:solidFill>
                        <a:srgbClr val="2A6BB9"/>
                      </a:solidFill>
                      <a:prstDash val="solid"/>
                      <a:round/>
                      <a:headEnd type="none" w="med" len="med"/>
                      <a:tailEnd type="none" w="med" len="med"/>
                    </a:lnR>
                    <a:lnT w="6350" cap="flat" cmpd="sng" algn="ctr">
                      <a:solidFill>
                        <a:srgbClr val="2A6BB9"/>
                      </a:solidFill>
                      <a:prstDash val="solid"/>
                      <a:round/>
                      <a:headEnd type="none" w="med" len="med"/>
                      <a:tailEnd type="none" w="med" len="med"/>
                    </a:lnT>
                    <a:lnB w="6350" cap="flat" cmpd="sng" algn="ctr">
                      <a:solidFill>
                        <a:srgbClr val="2A6BB9"/>
                      </a:solidFill>
                      <a:prstDash val="solid"/>
                      <a:round/>
                      <a:headEnd type="none" w="med" len="med"/>
                      <a:tailEnd type="none" w="med" len="med"/>
                    </a:lnB>
                    <a:solidFill>
                      <a:srgbClr val="FFFFFF"/>
                    </a:solidFill>
                  </a:tcPr>
                </a:tc>
              </a:tr>
            </a:tbl>
          </a:graphicData>
        </a:graphic>
      </p:graphicFrame>
      <p:graphicFrame>
        <p:nvGraphicFramePr>
          <p:cNvPr id="640" name="table 640"/>
          <p:cNvGraphicFramePr>
            <a:graphicFrameLocks noGrp="1"/>
          </p:cNvGraphicFramePr>
          <p:nvPr/>
        </p:nvGraphicFramePr>
        <p:xfrm>
          <a:off x="7677708" y="4574794"/>
          <a:ext cx="1365885" cy="583565"/>
        </p:xfrm>
        <a:graphic>
          <a:graphicData uri="http://schemas.openxmlformats.org/drawingml/2006/table">
            <a:tbl>
              <a:tblPr>
                <a:solidFill>
                  <a:srgbClr val="FFFFFF"/>
                </a:solidFill>
              </a:tblPr>
              <a:tblGrid>
                <a:gridCol w="212090"/>
                <a:gridCol w="941705"/>
                <a:gridCol w="212090"/>
              </a:tblGrid>
              <a:tr h="583565">
                <a:tc>
                  <a:txBody>
                    <a:bodyPr/>
                    <a:lstStyle/>
                    <a:p>
                      <a:pPr algn="l" rtl="0" eaLnBrk="0">
                        <a:lnSpc>
                          <a:spcPct val="100000"/>
                        </a:lnSpc>
                      </a:pPr>
                      <a:endParaRPr lang="en-US" altLang="en-US" sz="1000" dirty="0"/>
                    </a:p>
                  </a:txBody>
                  <a:tcPr marL="0" marR="0" marT="0" marB="0" vert="horz">
                    <a:lnL w="6350" cap="flat" cmpd="sng" algn="ctr">
                      <a:solidFill>
                        <a:srgbClr val="2A6BB9"/>
                      </a:solidFill>
                      <a:prstDash val="solid"/>
                      <a:round/>
                      <a:headEnd type="none" w="med" len="med"/>
                      <a:tailEnd type="none" w="med" len="med"/>
                    </a:lnL>
                    <a:lnR w="6350" cap="flat" cmpd="sng" algn="ctr">
                      <a:solidFill>
                        <a:srgbClr val="2A6BB9"/>
                      </a:solidFill>
                      <a:prstDash val="solid"/>
                      <a:round/>
                      <a:headEnd type="none" w="med" len="med"/>
                      <a:tailEnd type="none" w="med" len="med"/>
                    </a:lnR>
                    <a:lnT w="6350" cap="flat" cmpd="sng" algn="ctr">
                      <a:solidFill>
                        <a:srgbClr val="2A6BB9"/>
                      </a:solidFill>
                      <a:prstDash val="solid"/>
                      <a:round/>
                      <a:headEnd type="none" w="med" len="med"/>
                      <a:tailEnd type="none" w="med" len="med"/>
                    </a:lnT>
                    <a:lnB w="6350" cap="flat" cmpd="sng" algn="ctr">
                      <a:solidFill>
                        <a:srgbClr val="2A6BB9"/>
                      </a:solidFill>
                      <a:prstDash val="solid"/>
                      <a:round/>
                      <a:headEnd type="none" w="med" len="med"/>
                      <a:tailEnd type="none" w="med" len="med"/>
                    </a:lnB>
                    <a:solidFill>
                      <a:srgbClr val="FFFFFF"/>
                    </a:solidFill>
                  </a:tcPr>
                </a:tc>
                <a:tc>
                  <a:txBody>
                    <a:bodyPr/>
                    <a:lstStyle/>
                    <a:p>
                      <a:pPr algn="l" rtl="0" eaLnBrk="0">
                        <a:lnSpc>
                          <a:spcPct val="100000"/>
                        </a:lnSpc>
                      </a:pPr>
                      <a:endParaRPr lang="en-US" altLang="en-US" sz="400" dirty="0"/>
                    </a:p>
                    <a:p>
                      <a:pPr marL="322580" indent="-147955" algn="l" rtl="0" eaLnBrk="0">
                        <a:lnSpc>
                          <a:spcPct val="98000"/>
                        </a:lnSpc>
                        <a:spcBef>
                          <a:spcPts val="0"/>
                        </a:spcBef>
                      </a:pPr>
                      <a:r>
                        <a:rPr sz="1200" b="1" kern="0" spc="-30" dirty="0">
                          <a:solidFill>
                            <a:srgbClr val="000000">
                              <a:alpha val="100000"/>
                            </a:srgbClr>
                          </a:solidFill>
                          <a:latin typeface="宋体"/>
                          <a:ea typeface="宋体"/>
                          <a:cs typeface="宋体"/>
                        </a:rPr>
                        <a:t>空间关系</a:t>
                      </a:r>
                      <a:r>
                        <a:rPr sz="1200" kern="0" spc="0" dirty="0">
                          <a:solidFill>
                            <a:srgbClr val="000000">
                              <a:alpha val="100000"/>
                            </a:srgbClr>
                          </a:solidFill>
                          <a:latin typeface="宋体"/>
                          <a:ea typeface="宋体"/>
                          <a:cs typeface="宋体"/>
                        </a:rPr>
                        <a:t>   </a:t>
                      </a:r>
                      <a:r>
                        <a:rPr sz="1200" b="1" kern="0" spc="-40" dirty="0">
                          <a:solidFill>
                            <a:srgbClr val="000000">
                              <a:alpha val="100000"/>
                            </a:srgbClr>
                          </a:solidFill>
                          <a:latin typeface="宋体"/>
                          <a:ea typeface="宋体"/>
                          <a:cs typeface="宋体"/>
                        </a:rPr>
                        <a:t>判断</a:t>
                      </a:r>
                      <a:endParaRPr lang="en-US" altLang="en-US" sz="1200" dirty="0"/>
                    </a:p>
                  </a:txBody>
                  <a:tcPr marL="0" marR="0" marT="0" marB="0" vert="horz">
                    <a:lnL w="6350" cap="flat" cmpd="sng" algn="ctr">
                      <a:solidFill>
                        <a:srgbClr val="2A6BB9"/>
                      </a:solidFill>
                      <a:prstDash val="solid"/>
                      <a:round/>
                      <a:headEnd type="none" w="med" len="med"/>
                      <a:tailEnd type="none" w="med" len="med"/>
                    </a:lnL>
                    <a:lnR w="6350" cap="flat" cmpd="sng" algn="ctr">
                      <a:solidFill>
                        <a:srgbClr val="2A6BB9"/>
                      </a:solidFill>
                      <a:prstDash val="solid"/>
                      <a:round/>
                      <a:headEnd type="none" w="med" len="med"/>
                      <a:tailEnd type="none" w="med" len="med"/>
                    </a:lnR>
                    <a:lnT w="6350" cap="flat" cmpd="sng" algn="ctr">
                      <a:solidFill>
                        <a:srgbClr val="2A6BB9"/>
                      </a:solidFill>
                      <a:prstDash val="solid"/>
                      <a:round/>
                      <a:headEnd type="none" w="med" len="med"/>
                      <a:tailEnd type="none" w="med" len="med"/>
                    </a:lnT>
                    <a:lnB w="6350" cap="flat" cmpd="sng" algn="ctr">
                      <a:solidFill>
                        <a:srgbClr val="2A6BB9"/>
                      </a:solidFill>
                      <a:prstDash val="solid"/>
                      <a:round/>
                      <a:headEnd type="none" w="med" len="med"/>
                      <a:tailEnd type="none" w="med" len="med"/>
                    </a:lnB>
                    <a:solidFill>
                      <a:srgbClr val="FFFFFF"/>
                    </a:solidFill>
                  </a:tcPr>
                </a:tc>
                <a:tc>
                  <a:txBody>
                    <a:bodyPr/>
                    <a:lstStyle/>
                    <a:p>
                      <a:pPr algn="l" rtl="0" eaLnBrk="0">
                        <a:lnSpc>
                          <a:spcPct val="100000"/>
                        </a:lnSpc>
                      </a:pPr>
                      <a:endParaRPr lang="en-US" altLang="en-US" sz="1000" dirty="0"/>
                    </a:p>
                  </a:txBody>
                  <a:tcPr marL="0" marR="0" marT="0" marB="0" vert="horz">
                    <a:lnL w="6350" cap="flat" cmpd="sng" algn="ctr">
                      <a:solidFill>
                        <a:srgbClr val="2A6BB9"/>
                      </a:solidFill>
                      <a:prstDash val="solid"/>
                      <a:round/>
                      <a:headEnd type="none" w="med" len="med"/>
                      <a:tailEnd type="none" w="med" len="med"/>
                    </a:lnL>
                    <a:lnR w="6350" cap="flat" cmpd="sng" algn="ctr">
                      <a:solidFill>
                        <a:srgbClr val="2A6BB9"/>
                      </a:solidFill>
                      <a:prstDash val="solid"/>
                      <a:round/>
                      <a:headEnd type="none" w="med" len="med"/>
                      <a:tailEnd type="none" w="med" len="med"/>
                    </a:lnR>
                    <a:lnT w="6350" cap="flat" cmpd="sng" algn="ctr">
                      <a:solidFill>
                        <a:srgbClr val="2A6BB9"/>
                      </a:solidFill>
                      <a:prstDash val="solid"/>
                      <a:round/>
                      <a:headEnd type="none" w="med" len="med"/>
                      <a:tailEnd type="none" w="med" len="med"/>
                    </a:lnT>
                    <a:lnB w="6350" cap="flat" cmpd="sng" algn="ctr">
                      <a:solidFill>
                        <a:srgbClr val="2A6BB9"/>
                      </a:solidFill>
                      <a:prstDash val="solid"/>
                      <a:round/>
                      <a:headEnd type="none" w="med" len="med"/>
                      <a:tailEnd type="none" w="med" len="med"/>
                    </a:lnB>
                    <a:solidFill>
                      <a:srgbClr val="FFFFFF"/>
                    </a:solidFill>
                  </a:tcPr>
                </a:tc>
              </a:tr>
            </a:tbl>
          </a:graphicData>
        </a:graphic>
      </p:graphicFrame>
      <p:sp>
        <p:nvSpPr>
          <p:cNvPr id="642" name="textbox 642"/>
          <p:cNvSpPr/>
          <p:nvPr/>
        </p:nvSpPr>
        <p:spPr>
          <a:xfrm>
            <a:off x="1354200" y="6028537"/>
            <a:ext cx="474980" cy="556259"/>
          </a:xfrm>
          <a:prstGeom prst="rect">
            <a:avLst/>
          </a:prstGeom>
        </p:spPr>
        <p:txBody>
          <a:bodyPr vert="horz" wrap="square" lIns="0" tIns="0" rIns="0" bIns="0"/>
          <a:lstStyle/>
          <a:p>
            <a:pPr algn="l" rtl="0" eaLnBrk="0">
              <a:lnSpc>
                <a:spcPct val="95000"/>
              </a:lnSpc>
            </a:pPr>
            <a:endParaRPr lang="en-US" altLang="en-US" sz="100" dirty="0"/>
          </a:p>
          <a:p>
            <a:pPr marL="12700" algn="l" rtl="0" eaLnBrk="0">
              <a:lnSpc>
                <a:spcPct val="102000"/>
              </a:lnSpc>
            </a:pPr>
            <a:r>
              <a:rPr sz="1700" kern="0" spc="60" dirty="0">
                <a:solidFill>
                  <a:srgbClr val="FFFFFF">
                    <a:alpha val="100000"/>
                  </a:srgbClr>
                </a:solidFill>
                <a:latin typeface="宋体"/>
                <a:ea typeface="宋体"/>
                <a:cs typeface="宋体"/>
              </a:rPr>
              <a:t>业务</a:t>
            </a:r>
            <a:r>
              <a:rPr sz="1700" kern="0" spc="0" dirty="0">
                <a:solidFill>
                  <a:srgbClr val="FFFFFF">
                    <a:alpha val="100000"/>
                  </a:srgbClr>
                </a:solidFill>
                <a:latin typeface="宋体"/>
                <a:ea typeface="宋体"/>
                <a:cs typeface="宋体"/>
              </a:rPr>
              <a:t> </a:t>
            </a:r>
            <a:r>
              <a:rPr sz="1700" kern="0" spc="60" dirty="0">
                <a:solidFill>
                  <a:srgbClr val="FFFFFF">
                    <a:alpha val="100000"/>
                  </a:srgbClr>
                </a:solidFill>
                <a:latin typeface="宋体"/>
                <a:ea typeface="宋体"/>
                <a:cs typeface="宋体"/>
              </a:rPr>
              <a:t>对象</a:t>
            </a:r>
            <a:endParaRPr lang="en-US" altLang="en-US" sz="1700" dirty="0"/>
          </a:p>
        </p:txBody>
      </p:sp>
      <p:sp>
        <p:nvSpPr>
          <p:cNvPr id="644" name="textbox 644"/>
          <p:cNvSpPr/>
          <p:nvPr/>
        </p:nvSpPr>
        <p:spPr>
          <a:xfrm>
            <a:off x="1356029" y="2459837"/>
            <a:ext cx="473075" cy="556259"/>
          </a:xfrm>
          <a:prstGeom prst="rect">
            <a:avLst/>
          </a:prstGeom>
        </p:spPr>
        <p:txBody>
          <a:bodyPr vert="horz" wrap="square" lIns="0" tIns="0" rIns="0" bIns="0"/>
          <a:lstStyle/>
          <a:p>
            <a:pPr algn="l" rtl="0" eaLnBrk="0">
              <a:lnSpc>
                <a:spcPct val="95000"/>
              </a:lnSpc>
            </a:pPr>
            <a:endParaRPr lang="en-US" altLang="en-US" sz="100" dirty="0"/>
          </a:p>
          <a:p>
            <a:pPr marL="12700" indent="-635" algn="l" rtl="0" eaLnBrk="0">
              <a:lnSpc>
                <a:spcPct val="102000"/>
              </a:lnSpc>
            </a:pPr>
            <a:r>
              <a:rPr sz="1700" kern="0" spc="50" dirty="0">
                <a:solidFill>
                  <a:srgbClr val="FFFFFF">
                    <a:alpha val="100000"/>
                  </a:srgbClr>
                </a:solidFill>
                <a:latin typeface="宋体"/>
                <a:ea typeface="宋体"/>
                <a:cs typeface="宋体"/>
              </a:rPr>
              <a:t>规则</a:t>
            </a:r>
            <a:r>
              <a:rPr sz="1700" kern="0" spc="0" dirty="0">
                <a:solidFill>
                  <a:srgbClr val="FFFFFF">
                    <a:alpha val="100000"/>
                  </a:srgbClr>
                </a:solidFill>
                <a:latin typeface="宋体"/>
                <a:ea typeface="宋体"/>
                <a:cs typeface="宋体"/>
              </a:rPr>
              <a:t> </a:t>
            </a:r>
            <a:r>
              <a:rPr sz="1700" kern="0" spc="50" dirty="0">
                <a:solidFill>
                  <a:srgbClr val="FFFFFF">
                    <a:alpha val="100000"/>
                  </a:srgbClr>
                </a:solidFill>
                <a:latin typeface="宋体"/>
                <a:ea typeface="宋体"/>
                <a:cs typeface="宋体"/>
              </a:rPr>
              <a:t>编排</a:t>
            </a:r>
            <a:endParaRPr lang="en-US" altLang="en-US" sz="1700" dirty="0"/>
          </a:p>
        </p:txBody>
      </p:sp>
      <p:sp>
        <p:nvSpPr>
          <p:cNvPr id="646" name="textbox 646"/>
          <p:cNvSpPr/>
          <p:nvPr/>
        </p:nvSpPr>
        <p:spPr>
          <a:xfrm>
            <a:off x="1356944" y="5037937"/>
            <a:ext cx="472440" cy="28511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1700" kern="0" spc="50" dirty="0">
                <a:solidFill>
                  <a:srgbClr val="FFFFFF">
                    <a:alpha val="100000"/>
                  </a:srgbClr>
                </a:solidFill>
                <a:latin typeface="宋体"/>
                <a:ea typeface="宋体"/>
                <a:cs typeface="宋体"/>
              </a:rPr>
              <a:t>算法</a:t>
            </a:r>
            <a:endParaRPr lang="en-US" altLang="en-US" sz="1700" dirty="0"/>
          </a:p>
        </p:txBody>
      </p:sp>
      <p:sp>
        <p:nvSpPr>
          <p:cNvPr id="648" name="textbox 648"/>
          <p:cNvSpPr/>
          <p:nvPr/>
        </p:nvSpPr>
        <p:spPr>
          <a:xfrm>
            <a:off x="9797643" y="5416448"/>
            <a:ext cx="631190" cy="19938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pPr>
            <a:r>
              <a:rPr sz="1200" b="1" kern="0" spc="-20" dirty="0">
                <a:solidFill>
                  <a:srgbClr val="000000">
                    <a:alpha val="100000"/>
                  </a:srgbClr>
                </a:solidFill>
                <a:latin typeface="宋体"/>
                <a:ea typeface="宋体"/>
                <a:cs typeface="宋体"/>
              </a:rPr>
              <a:t>量算分析</a:t>
            </a:r>
            <a:endParaRPr lang="en-US" altLang="en-US" sz="1200" dirty="0"/>
          </a:p>
        </p:txBody>
      </p:sp>
      <p:sp>
        <p:nvSpPr>
          <p:cNvPr id="650" name="textbox 650"/>
          <p:cNvSpPr/>
          <p:nvPr/>
        </p:nvSpPr>
        <p:spPr>
          <a:xfrm>
            <a:off x="6322567" y="5441848"/>
            <a:ext cx="626744" cy="19938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pPr>
            <a:r>
              <a:rPr sz="1200" b="1" kern="0" spc="-30" dirty="0">
                <a:solidFill>
                  <a:srgbClr val="000000">
                    <a:alpha val="100000"/>
                  </a:srgbClr>
                </a:solidFill>
                <a:latin typeface="宋体"/>
                <a:ea typeface="宋体"/>
                <a:cs typeface="宋体"/>
              </a:rPr>
              <a:t>空间运算</a:t>
            </a:r>
            <a:endParaRPr lang="en-US" altLang="en-US" sz="1200" dirty="0"/>
          </a:p>
        </p:txBody>
      </p:sp>
      <p:sp>
        <p:nvSpPr>
          <p:cNvPr id="652" name="textbox 652"/>
          <p:cNvSpPr/>
          <p:nvPr/>
        </p:nvSpPr>
        <p:spPr>
          <a:xfrm>
            <a:off x="4526330" y="4692548"/>
            <a:ext cx="619125" cy="200025"/>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5000"/>
              </a:lnSpc>
            </a:pPr>
            <a:r>
              <a:rPr sz="1200" b="1" kern="0" spc="-40" dirty="0">
                <a:solidFill>
                  <a:srgbClr val="000000">
                    <a:alpha val="100000"/>
                  </a:srgbClr>
                </a:solidFill>
                <a:latin typeface="宋体"/>
                <a:ea typeface="宋体"/>
                <a:cs typeface="宋体"/>
              </a:rPr>
              <a:t>网络分析</a:t>
            </a:r>
            <a:endParaRPr lang="en-US" altLang="en-US" sz="1200" dirty="0"/>
          </a:p>
        </p:txBody>
      </p:sp>
      <p:sp>
        <p:nvSpPr>
          <p:cNvPr id="654" name="textbox 654"/>
          <p:cNvSpPr/>
          <p:nvPr/>
        </p:nvSpPr>
        <p:spPr>
          <a:xfrm>
            <a:off x="196215" y="6571639"/>
            <a:ext cx="387984" cy="23431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81000"/>
              </a:lnSpc>
            </a:pPr>
            <a:r>
              <a:rPr sz="1700" b="1" kern="0" spc="30" dirty="0">
                <a:solidFill>
                  <a:srgbClr val="909090">
                    <a:alpha val="100000"/>
                  </a:srgbClr>
                </a:solidFill>
                <a:latin typeface="Times New Roman" panose="02020603050405020304"/>
                <a:ea typeface="Times New Roman" panose="02020603050405020304"/>
                <a:cs typeface="Times New Roman" panose="02020603050405020304"/>
              </a:rPr>
              <a:t>P64</a:t>
            </a:r>
            <a:endParaRPr lang="en-US" altLang="en-US" sz="17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4229</Words>
  <Application>WPS 文字</Application>
  <PresentationFormat/>
  <Paragraphs>902</Paragraphs>
  <Slides>52</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52</vt:i4>
      </vt:variant>
    </vt:vector>
  </HeadingPairs>
  <TitlesOfParts>
    <vt:vector size="71" baseType="lpstr">
      <vt:lpstr>Arial</vt:lpstr>
      <vt:lpstr>宋体</vt:lpstr>
      <vt:lpstr>Wingdings</vt:lpstr>
      <vt:lpstr>宋体</vt:lpstr>
      <vt:lpstr>汉仪书宋二KW</vt:lpstr>
      <vt:lpstr>Times New Roman</vt:lpstr>
      <vt:lpstr>Microsoft YaHei</vt:lpstr>
      <vt:lpstr>Calibri</vt:lpstr>
      <vt:lpstr>SimHei</vt:lpstr>
      <vt:lpstr>Arial</vt:lpstr>
      <vt:lpstr>微软雅黑</vt:lpstr>
      <vt:lpstr>宋体</vt:lpstr>
      <vt:lpstr>Arial Unicode MS</vt:lpstr>
      <vt:lpstr>Helvetica Neue</vt:lpstr>
      <vt:lpstr>汉仪中黑KW</vt:lpstr>
      <vt:lpstr>Wingdings</vt:lpstr>
      <vt:lpstr>华文细黑</vt:lpstr>
      <vt:lpstr>黑体-简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朱显杰</cp:lastModifiedBy>
  <cp:revision>2</cp:revision>
  <dcterms:created xsi:type="dcterms:W3CDTF">2024-01-08T02:12:59Z</dcterms:created>
  <dcterms:modified xsi:type="dcterms:W3CDTF">2024-01-08T02:12:59Z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wqlLaW5nc29mdCBQREYgdG8gV1BTIDkw</vt:lpwstr>
  </property>
  <property fmtid="{D5CDD505-2E9C-101B-9397-08002B2CF9AE}" pid="3" name="Created">
    <vt:filetime>2024-01-07T05:58:44Z</vt:filetime>
  </property>
  <property fmtid="{D5CDD505-2E9C-101B-9397-08002B2CF9AE}" pid="4" name="ICV">
    <vt:lpwstr>3C4F1E517FD67B3D215D99657FC6EC95_42</vt:lpwstr>
  </property>
  <property fmtid="{D5CDD505-2E9C-101B-9397-08002B2CF9AE}" pid="5" name="KSOProductBuildVer">
    <vt:lpwstr>2052-6.4.0.8550</vt:lpwstr>
  </property>
</Properties>
</file>